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6"/>
  </p:notesMasterIdLst>
  <p:handoutMasterIdLst>
    <p:handoutMasterId r:id="rId27"/>
  </p:handoutMasterIdLst>
  <p:sldIdLst>
    <p:sldId id="256" r:id="rId2"/>
    <p:sldId id="287" r:id="rId3"/>
    <p:sldId id="257" r:id="rId4"/>
    <p:sldId id="258" r:id="rId5"/>
    <p:sldId id="260" r:id="rId6"/>
    <p:sldId id="261" r:id="rId7"/>
    <p:sldId id="269" r:id="rId8"/>
    <p:sldId id="270" r:id="rId9"/>
    <p:sldId id="290" r:id="rId10"/>
    <p:sldId id="266" r:id="rId11"/>
    <p:sldId id="265" r:id="rId12"/>
    <p:sldId id="267" r:id="rId13"/>
    <p:sldId id="289" r:id="rId14"/>
    <p:sldId id="268" r:id="rId15"/>
    <p:sldId id="273" r:id="rId16"/>
    <p:sldId id="275" r:id="rId17"/>
    <p:sldId id="276" r:id="rId18"/>
    <p:sldId id="278" r:id="rId19"/>
    <p:sldId id="279" r:id="rId20"/>
    <p:sldId id="281" r:id="rId21"/>
    <p:sldId id="283" r:id="rId22"/>
    <p:sldId id="285" r:id="rId23"/>
    <p:sldId id="286" r:id="rId24"/>
    <p:sldId id="288"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34606" autoAdjust="0"/>
    <p:restoredTop sz="86491" autoAdjust="0"/>
  </p:normalViewPr>
  <p:slideViewPr>
    <p:cSldViewPr>
      <p:cViewPr>
        <p:scale>
          <a:sx n="100" d="100"/>
          <a:sy n="100" d="100"/>
        </p:scale>
        <p:origin x="-1520" y="-152"/>
      </p:cViewPr>
      <p:guideLst>
        <p:guide orient="horz" pos="2160"/>
        <p:guide pos="2880"/>
      </p:guideLst>
    </p:cSldViewPr>
  </p:slideViewPr>
  <p:outlineViewPr>
    <p:cViewPr>
      <p:scale>
        <a:sx n="33" d="100"/>
        <a:sy n="33" d="100"/>
      </p:scale>
      <p:origin x="0" y="0"/>
    </p:cViewPr>
  </p:outlineViewPr>
  <p:notesTextViewPr>
    <p:cViewPr>
      <p:scale>
        <a:sx n="50" d="100"/>
        <a:sy n="5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D94F418-4A1E-4E78-80C1-BEA39F662C20}" type="datetimeFigureOut">
              <a:rPr lang="en-US"/>
              <a:pPr>
                <a:defRPr/>
              </a:pPr>
              <a:t>2/7/12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D792BAE-B0A0-4FBF-A17D-6802BCA0B5D7}" type="slidenum">
              <a:rPr lang="en-GB"/>
              <a:pPr>
                <a:defRPr/>
              </a:pPr>
              <a:t>‹#›</a:t>
            </a:fld>
            <a:endParaRPr lang="en-GB"/>
          </a:p>
        </p:txBody>
      </p:sp>
    </p:spTree>
    <p:extLst>
      <p:ext uri="{BB962C8B-B14F-4D97-AF65-F5344CB8AC3E}">
        <p14:creationId xmlns:p14="http://schemas.microsoft.com/office/powerpoint/2010/main" val="2813244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E7C8E4D-38B5-4613-9769-F7E0FC04BAC1}" type="slidenum">
              <a:rPr lang="en-US"/>
              <a:pPr>
                <a:defRPr/>
              </a:pPr>
              <a:t>‹#›</a:t>
            </a:fld>
            <a:endParaRPr lang="en-US"/>
          </a:p>
        </p:txBody>
      </p:sp>
    </p:spTree>
    <p:extLst>
      <p:ext uri="{BB962C8B-B14F-4D97-AF65-F5344CB8AC3E}">
        <p14:creationId xmlns:p14="http://schemas.microsoft.com/office/powerpoint/2010/main" val="31977872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D6A255FC-6001-4B99-9E66-787BAB44A086}" type="slidenum">
              <a:rPr lang="en-US" smtClean="0"/>
              <a:pPr/>
              <a:t>3</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mtClean="0"/>
              <a:t>Marketing is a young discipline.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50A60114-AA49-428D-BBF2-1971DFAF11F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C6D7384-4543-4681-BAD1-4DE363CF85E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9F27AEE-AA82-4C42-B27B-52BB7633FA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12FBF6E-5C57-4557-B2BC-D50B94D413F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7BE0ED24-125D-4FC4-B8C9-B78C40E63A5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E0DCA1D-6F91-46BE-9552-777C36F38FD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ADB8EA1-77D3-4E1B-9787-6540C6A5257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C2901656-4AE7-45B1-935F-F57DD4C39EB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BF827C86-6731-43D3-903E-AED08F3F5EC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2525C46A-6C5A-4F71-87A8-2C11D0F6897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B2A07EEE-81B5-4811-A692-8DD18761270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15B7D292-B0F8-4337-B1ED-6F3EDEDC7C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1" r:id="rId1"/>
    <p:sldLayoutId id="2147483754" r:id="rId2"/>
    <p:sldLayoutId id="2147483762" r:id="rId3"/>
    <p:sldLayoutId id="2147483755" r:id="rId4"/>
    <p:sldLayoutId id="2147483756" r:id="rId5"/>
    <p:sldLayoutId id="2147483757" r:id="rId6"/>
    <p:sldLayoutId id="2147483758" r:id="rId7"/>
    <p:sldLayoutId id="2147483763" r:id="rId8"/>
    <p:sldLayoutId id="2147483764" r:id="rId9"/>
    <p:sldLayoutId id="2147483759" r:id="rId10"/>
    <p:sldLayoutId id="2147483760"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6146" name="Rectangle 3"/>
          <p:cNvSpPr>
            <a:spLocks noGrp="1" noChangeArrowheads="1"/>
          </p:cNvSpPr>
          <p:nvPr>
            <p:ph type="subTitle" idx="1"/>
          </p:nvPr>
        </p:nvSpPr>
        <p:spPr>
          <a:xfrm>
            <a:off x="1371600" y="3276600"/>
            <a:ext cx="6400800" cy="2743200"/>
          </a:xfrm>
        </p:spPr>
        <p:txBody>
          <a:bodyPr/>
          <a:lstStyle/>
          <a:p>
            <a:pPr eaLnBrk="1" hangingPunct="1"/>
            <a:r>
              <a:rPr lang="en-US" dirty="0" smtClean="0"/>
              <a:t>Lecture 1:</a:t>
            </a:r>
          </a:p>
          <a:p>
            <a:pPr eaLnBrk="1" hangingPunct="1"/>
            <a:endParaRPr lang="en-US" sz="1200" dirty="0" smtClean="0"/>
          </a:p>
          <a:p>
            <a:pPr eaLnBrk="1" hangingPunct="1"/>
            <a:r>
              <a:rPr lang="en-US" dirty="0" smtClean="0"/>
              <a:t>Strategic Marketing and</a:t>
            </a:r>
          </a:p>
          <a:p>
            <a:pPr eaLnBrk="1" hangingPunct="1"/>
            <a:r>
              <a:rPr lang="en-US" dirty="0" smtClean="0"/>
              <a:t>The Marketing Planning Process</a:t>
            </a:r>
          </a:p>
          <a:p>
            <a:pPr eaLnBrk="1" hangingPunct="1"/>
            <a:endParaRPr lang="en-US" dirty="0" smtClean="0"/>
          </a:p>
          <a:p>
            <a:pPr eaLnBrk="1" hangingPunct="1"/>
            <a:r>
              <a:rPr lang="en-US" dirty="0" smtClean="0"/>
              <a:t>Taufique Hossain</a:t>
            </a:r>
            <a:endParaRPr lang="en-US" dirty="0" smtClean="0"/>
          </a:p>
        </p:txBody>
      </p:sp>
      <p:sp>
        <p:nvSpPr>
          <p:cNvPr id="6147" name="Rectangle 2"/>
          <p:cNvSpPr>
            <a:spLocks noGrp="1" noChangeArrowheads="1"/>
          </p:cNvSpPr>
          <p:nvPr>
            <p:ph type="ctrTitle"/>
          </p:nvPr>
        </p:nvSpPr>
        <p:spPr>
          <a:xfrm>
            <a:off x="762000" y="1295400"/>
            <a:ext cx="7772400" cy="1752600"/>
          </a:xfrm>
        </p:spPr>
        <p:txBody>
          <a:bodyPr/>
          <a:lstStyle/>
          <a:p>
            <a:pPr eaLnBrk="1" hangingPunct="1"/>
            <a:r>
              <a:rPr dirty="0" smtClean="0"/>
              <a:t>Marketing </a:t>
            </a:r>
            <a:r>
              <a:rPr dirty="0" smtClean="0"/>
              <a:t>Strategy</a:t>
            </a:r>
            <a:r>
              <a:rPr lang="en-US" dirty="0" smtClean="0"/>
              <a:t/>
            </a:r>
            <a:br>
              <a:rPr lang="en-US" dirty="0" smtClean="0"/>
            </a:br>
            <a:r>
              <a:rPr lang="en-US" dirty="0" smtClean="0"/>
              <a:t>MKT 460</a:t>
            </a:r>
            <a:endParaRPr sz="3200"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fontAlgn="auto" hangingPunct="1">
              <a:spcAft>
                <a:spcPts val="0"/>
              </a:spcAft>
              <a:defRPr/>
            </a:pPr>
            <a:r>
              <a:rPr lang="en-US"/>
              <a:t/>
            </a:r>
            <a:br>
              <a:rPr lang="en-US"/>
            </a:br>
            <a:endParaRPr lang="en-US"/>
          </a:p>
        </p:txBody>
      </p:sp>
      <p:sp>
        <p:nvSpPr>
          <p:cNvPr id="15363"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15364" name="AutoShape 4"/>
          <p:cNvSpPr>
            <a:spLocks noChangeArrowheads="1"/>
          </p:cNvSpPr>
          <p:nvPr/>
        </p:nvSpPr>
        <p:spPr bwMode="auto">
          <a:xfrm>
            <a:off x="6011863" y="3284538"/>
            <a:ext cx="1511300" cy="576262"/>
          </a:xfrm>
          <a:prstGeom prst="roundRect">
            <a:avLst>
              <a:gd name="adj" fmla="val 16667"/>
            </a:avLst>
          </a:prstGeom>
          <a:solidFill>
            <a:srgbClr val="00CC00"/>
          </a:solidFill>
          <a:ln w="19050">
            <a:solidFill>
              <a:schemeClr val="tx1"/>
            </a:solidFill>
            <a:round/>
            <a:headEnd/>
            <a:tailEnd/>
          </a:ln>
        </p:spPr>
        <p:txBody>
          <a:bodyPr wrap="none" anchor="ctr"/>
          <a:lstStyle/>
          <a:p>
            <a:pPr algn="ctr"/>
            <a:endParaRPr lang="en-GB">
              <a:solidFill>
                <a:srgbClr val="00CC00"/>
              </a:solidFill>
            </a:endParaRPr>
          </a:p>
        </p:txBody>
      </p:sp>
      <p:sp>
        <p:nvSpPr>
          <p:cNvPr id="15365" name="AutoShape 5"/>
          <p:cNvSpPr>
            <a:spLocks noChangeArrowheads="1"/>
          </p:cNvSpPr>
          <p:nvPr/>
        </p:nvSpPr>
        <p:spPr bwMode="auto">
          <a:xfrm>
            <a:off x="3779838" y="2349500"/>
            <a:ext cx="1511300" cy="576263"/>
          </a:xfrm>
          <a:prstGeom prst="roundRect">
            <a:avLst>
              <a:gd name="adj" fmla="val 16667"/>
            </a:avLst>
          </a:prstGeom>
          <a:solidFill>
            <a:schemeClr val="hlink"/>
          </a:solidFill>
          <a:ln w="19050">
            <a:solidFill>
              <a:schemeClr val="tx1"/>
            </a:solidFill>
            <a:round/>
            <a:headEnd/>
            <a:tailEnd/>
          </a:ln>
        </p:spPr>
        <p:txBody>
          <a:bodyPr wrap="none" anchor="ctr"/>
          <a:lstStyle/>
          <a:p>
            <a:pPr algn="ctr"/>
            <a:endParaRPr lang="en-GB">
              <a:solidFill>
                <a:schemeClr val="hlink"/>
              </a:solidFill>
            </a:endParaRPr>
          </a:p>
        </p:txBody>
      </p:sp>
      <p:sp>
        <p:nvSpPr>
          <p:cNvPr id="15366" name="AutoShape 6"/>
          <p:cNvSpPr>
            <a:spLocks noChangeArrowheads="1"/>
          </p:cNvSpPr>
          <p:nvPr/>
        </p:nvSpPr>
        <p:spPr bwMode="auto">
          <a:xfrm>
            <a:off x="1981200" y="4221163"/>
            <a:ext cx="1511300" cy="576262"/>
          </a:xfrm>
          <a:prstGeom prst="roundRect">
            <a:avLst>
              <a:gd name="adj" fmla="val 16667"/>
            </a:avLst>
          </a:prstGeom>
          <a:solidFill>
            <a:schemeClr val="accent1"/>
          </a:solidFill>
          <a:ln w="19050">
            <a:solidFill>
              <a:schemeClr val="tx1"/>
            </a:solidFill>
            <a:round/>
            <a:headEnd/>
            <a:tailEnd/>
          </a:ln>
        </p:spPr>
        <p:txBody>
          <a:bodyPr wrap="none" anchor="ctr"/>
          <a:lstStyle/>
          <a:p>
            <a:endParaRPr lang="en-GB"/>
          </a:p>
        </p:txBody>
      </p:sp>
      <p:sp>
        <p:nvSpPr>
          <p:cNvPr id="15367" name="AutoShape 7"/>
          <p:cNvSpPr>
            <a:spLocks noChangeArrowheads="1"/>
          </p:cNvSpPr>
          <p:nvPr/>
        </p:nvSpPr>
        <p:spPr bwMode="auto">
          <a:xfrm>
            <a:off x="1798638" y="5084763"/>
            <a:ext cx="5976937" cy="792162"/>
          </a:xfrm>
          <a:prstGeom prst="roundRect">
            <a:avLst>
              <a:gd name="adj" fmla="val 16667"/>
            </a:avLst>
          </a:prstGeom>
          <a:solidFill>
            <a:schemeClr val="bg1"/>
          </a:solidFill>
          <a:ln w="19050">
            <a:solidFill>
              <a:schemeClr val="tx1"/>
            </a:solidFill>
            <a:round/>
            <a:headEnd/>
            <a:tailEnd/>
          </a:ln>
        </p:spPr>
        <p:txBody>
          <a:bodyPr wrap="none" anchor="ctr"/>
          <a:lstStyle/>
          <a:p>
            <a:endParaRPr lang="en-GB"/>
          </a:p>
        </p:txBody>
      </p:sp>
      <p:sp>
        <p:nvSpPr>
          <p:cNvPr id="15368" name="AutoShape 8"/>
          <p:cNvSpPr>
            <a:spLocks noChangeArrowheads="1"/>
          </p:cNvSpPr>
          <p:nvPr/>
        </p:nvSpPr>
        <p:spPr bwMode="auto">
          <a:xfrm>
            <a:off x="1800225" y="1412875"/>
            <a:ext cx="5976938" cy="792163"/>
          </a:xfrm>
          <a:prstGeom prst="roundRect">
            <a:avLst>
              <a:gd name="adj" fmla="val 16667"/>
            </a:avLst>
          </a:prstGeom>
          <a:solidFill>
            <a:schemeClr val="bg1"/>
          </a:solidFill>
          <a:ln w="19050">
            <a:solidFill>
              <a:schemeClr val="tx1"/>
            </a:solidFill>
            <a:round/>
            <a:headEnd/>
            <a:tailEnd/>
          </a:ln>
        </p:spPr>
        <p:txBody>
          <a:bodyPr wrap="none" anchor="ctr"/>
          <a:lstStyle/>
          <a:p>
            <a:endParaRPr lang="en-GB"/>
          </a:p>
        </p:txBody>
      </p:sp>
      <p:sp>
        <p:nvSpPr>
          <p:cNvPr id="15369" name="Rectangle 9"/>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a:solidFill>
                  <a:schemeClr val="tx2"/>
                </a:solidFill>
              </a:rPr>
              <a:t>Marketing Approaches</a:t>
            </a:r>
            <a:endParaRPr lang="en-US" sz="4000">
              <a:solidFill>
                <a:schemeClr val="tx2"/>
              </a:solidFill>
            </a:endParaRPr>
          </a:p>
        </p:txBody>
      </p:sp>
      <p:sp>
        <p:nvSpPr>
          <p:cNvPr id="15370" name="Text Box 10"/>
          <p:cNvSpPr txBox="1">
            <a:spLocks noChangeArrowheads="1"/>
          </p:cNvSpPr>
          <p:nvPr/>
        </p:nvSpPr>
        <p:spPr bwMode="auto">
          <a:xfrm>
            <a:off x="1981200" y="4221163"/>
            <a:ext cx="1524000" cy="523875"/>
          </a:xfrm>
          <a:prstGeom prst="rect">
            <a:avLst/>
          </a:prstGeom>
          <a:noFill/>
          <a:ln w="9525">
            <a:noFill/>
            <a:miter lim="800000"/>
            <a:headEnd/>
            <a:tailEnd/>
          </a:ln>
        </p:spPr>
        <p:txBody>
          <a:bodyPr>
            <a:spAutoFit/>
          </a:bodyPr>
          <a:lstStyle/>
          <a:p>
            <a:pPr algn="ctr">
              <a:spcBef>
                <a:spcPct val="50000"/>
              </a:spcBef>
            </a:pPr>
            <a:r>
              <a:rPr lang="en-GB" sz="1400" b="1"/>
              <a:t>Product Push Marketing</a:t>
            </a:r>
            <a:endParaRPr lang="en-US" sz="1400" b="1"/>
          </a:p>
        </p:txBody>
      </p:sp>
      <p:sp>
        <p:nvSpPr>
          <p:cNvPr id="15371" name="Text Box 11"/>
          <p:cNvSpPr txBox="1">
            <a:spLocks noChangeArrowheads="1"/>
          </p:cNvSpPr>
          <p:nvPr/>
        </p:nvSpPr>
        <p:spPr bwMode="auto">
          <a:xfrm>
            <a:off x="3810000" y="2349500"/>
            <a:ext cx="1524000" cy="523875"/>
          </a:xfrm>
          <a:prstGeom prst="rect">
            <a:avLst/>
          </a:prstGeom>
          <a:noFill/>
          <a:ln w="9525">
            <a:noFill/>
            <a:miter lim="800000"/>
            <a:headEnd/>
            <a:tailEnd/>
          </a:ln>
        </p:spPr>
        <p:txBody>
          <a:bodyPr>
            <a:spAutoFit/>
          </a:bodyPr>
          <a:lstStyle/>
          <a:p>
            <a:pPr algn="ctr">
              <a:spcBef>
                <a:spcPct val="50000"/>
              </a:spcBef>
            </a:pPr>
            <a:r>
              <a:rPr lang="en-GB" sz="1400" b="1"/>
              <a:t>Customer-Led Marketing</a:t>
            </a:r>
            <a:endParaRPr lang="en-US" sz="1400" b="1"/>
          </a:p>
        </p:txBody>
      </p:sp>
      <p:sp>
        <p:nvSpPr>
          <p:cNvPr id="15372" name="Text Box 12"/>
          <p:cNvSpPr txBox="1">
            <a:spLocks noChangeArrowheads="1"/>
          </p:cNvSpPr>
          <p:nvPr/>
        </p:nvSpPr>
        <p:spPr bwMode="auto">
          <a:xfrm>
            <a:off x="5943600" y="3284538"/>
            <a:ext cx="1676400" cy="523875"/>
          </a:xfrm>
          <a:prstGeom prst="rect">
            <a:avLst/>
          </a:prstGeom>
          <a:noFill/>
          <a:ln w="9525">
            <a:noFill/>
            <a:miter lim="800000"/>
            <a:headEnd/>
            <a:tailEnd/>
          </a:ln>
        </p:spPr>
        <p:txBody>
          <a:bodyPr>
            <a:spAutoFit/>
          </a:bodyPr>
          <a:lstStyle/>
          <a:p>
            <a:pPr algn="ctr">
              <a:spcBef>
                <a:spcPct val="50000"/>
              </a:spcBef>
            </a:pPr>
            <a:r>
              <a:rPr lang="en-GB" sz="1400" b="1"/>
              <a:t>Resource-Based Marketing</a:t>
            </a:r>
            <a:endParaRPr lang="en-US" sz="1400" b="1"/>
          </a:p>
        </p:txBody>
      </p:sp>
      <p:sp>
        <p:nvSpPr>
          <p:cNvPr id="15373" name="Text Box 13"/>
          <p:cNvSpPr txBox="1">
            <a:spLocks noChangeArrowheads="1"/>
          </p:cNvSpPr>
          <p:nvPr/>
        </p:nvSpPr>
        <p:spPr bwMode="auto">
          <a:xfrm>
            <a:off x="3095625" y="1557338"/>
            <a:ext cx="3384550" cy="396875"/>
          </a:xfrm>
          <a:prstGeom prst="rect">
            <a:avLst/>
          </a:prstGeom>
          <a:noFill/>
          <a:ln w="9525">
            <a:noFill/>
            <a:miter lim="800000"/>
            <a:headEnd/>
            <a:tailEnd/>
          </a:ln>
        </p:spPr>
        <p:txBody>
          <a:bodyPr>
            <a:spAutoFit/>
          </a:bodyPr>
          <a:lstStyle/>
          <a:p>
            <a:pPr algn="ctr">
              <a:spcBef>
                <a:spcPct val="50000"/>
              </a:spcBef>
            </a:pPr>
            <a:r>
              <a:rPr lang="en-GB" sz="2000" b="1"/>
              <a:t>Market Needs</a:t>
            </a:r>
            <a:endParaRPr lang="en-US" sz="2000" b="1"/>
          </a:p>
        </p:txBody>
      </p:sp>
      <p:sp>
        <p:nvSpPr>
          <p:cNvPr id="15374" name="Text Box 14"/>
          <p:cNvSpPr txBox="1">
            <a:spLocks noChangeArrowheads="1"/>
          </p:cNvSpPr>
          <p:nvPr/>
        </p:nvSpPr>
        <p:spPr bwMode="auto">
          <a:xfrm>
            <a:off x="2662238" y="5264150"/>
            <a:ext cx="4249737" cy="396875"/>
          </a:xfrm>
          <a:prstGeom prst="rect">
            <a:avLst/>
          </a:prstGeom>
          <a:noFill/>
          <a:ln w="9525">
            <a:noFill/>
            <a:miter lim="800000"/>
            <a:headEnd/>
            <a:tailEnd/>
          </a:ln>
        </p:spPr>
        <p:txBody>
          <a:bodyPr>
            <a:spAutoFit/>
          </a:bodyPr>
          <a:lstStyle/>
          <a:p>
            <a:pPr algn="ctr">
              <a:spcBef>
                <a:spcPct val="50000"/>
              </a:spcBef>
            </a:pPr>
            <a:r>
              <a:rPr lang="en-GB" sz="2000" b="1"/>
              <a:t>Organisational Capabilities </a:t>
            </a:r>
            <a:endParaRPr lang="en-US" sz="2000" b="1"/>
          </a:p>
        </p:txBody>
      </p:sp>
      <p:sp>
        <p:nvSpPr>
          <p:cNvPr id="15375" name="Line 15"/>
          <p:cNvSpPr>
            <a:spLocks noChangeShapeType="1"/>
          </p:cNvSpPr>
          <p:nvPr/>
        </p:nvSpPr>
        <p:spPr bwMode="auto">
          <a:xfrm flipV="1">
            <a:off x="2736850" y="2205038"/>
            <a:ext cx="0" cy="2016125"/>
          </a:xfrm>
          <a:prstGeom prst="line">
            <a:avLst/>
          </a:prstGeom>
          <a:noFill/>
          <a:ln w="28575">
            <a:solidFill>
              <a:schemeClr val="tx1"/>
            </a:solidFill>
            <a:round/>
            <a:headEnd/>
            <a:tailEnd type="triangle" w="med" len="med"/>
          </a:ln>
        </p:spPr>
        <p:txBody>
          <a:bodyPr/>
          <a:lstStyle/>
          <a:p>
            <a:endParaRPr lang="en-GB"/>
          </a:p>
        </p:txBody>
      </p:sp>
      <p:sp>
        <p:nvSpPr>
          <p:cNvPr id="15376" name="Line 16"/>
          <p:cNvSpPr>
            <a:spLocks noChangeShapeType="1"/>
          </p:cNvSpPr>
          <p:nvPr/>
        </p:nvSpPr>
        <p:spPr bwMode="auto">
          <a:xfrm>
            <a:off x="4535488" y="2924175"/>
            <a:ext cx="0" cy="2160588"/>
          </a:xfrm>
          <a:prstGeom prst="line">
            <a:avLst/>
          </a:prstGeom>
          <a:noFill/>
          <a:ln w="28575">
            <a:solidFill>
              <a:schemeClr val="tx1"/>
            </a:solidFill>
            <a:round/>
            <a:headEnd/>
            <a:tailEnd type="triangle" w="med" len="med"/>
          </a:ln>
        </p:spPr>
        <p:txBody>
          <a:bodyPr/>
          <a:lstStyle/>
          <a:p>
            <a:endParaRPr lang="en-GB"/>
          </a:p>
        </p:txBody>
      </p:sp>
      <p:sp>
        <p:nvSpPr>
          <p:cNvPr id="15377" name="Line 17"/>
          <p:cNvSpPr>
            <a:spLocks noChangeShapeType="1"/>
          </p:cNvSpPr>
          <p:nvPr/>
        </p:nvSpPr>
        <p:spPr bwMode="auto">
          <a:xfrm flipV="1">
            <a:off x="6767513" y="2205038"/>
            <a:ext cx="0" cy="1079500"/>
          </a:xfrm>
          <a:prstGeom prst="line">
            <a:avLst/>
          </a:prstGeom>
          <a:noFill/>
          <a:ln w="28575">
            <a:solidFill>
              <a:schemeClr val="tx1"/>
            </a:solidFill>
            <a:round/>
            <a:headEnd type="triangle" w="med" len="med"/>
            <a:tailEnd type="triangle" w="med" len="med"/>
          </a:ln>
        </p:spPr>
        <p:txBody>
          <a:bodyPr/>
          <a:lstStyle/>
          <a:p>
            <a:endParaRPr lang="en-GB"/>
          </a:p>
        </p:txBody>
      </p:sp>
      <p:sp>
        <p:nvSpPr>
          <p:cNvPr id="15378" name="Line 18"/>
          <p:cNvSpPr>
            <a:spLocks noChangeShapeType="1"/>
          </p:cNvSpPr>
          <p:nvPr/>
        </p:nvSpPr>
        <p:spPr bwMode="auto">
          <a:xfrm>
            <a:off x="6767513" y="3860800"/>
            <a:ext cx="0" cy="1223963"/>
          </a:xfrm>
          <a:prstGeom prst="line">
            <a:avLst/>
          </a:prstGeom>
          <a:noFill/>
          <a:ln w="28575">
            <a:solidFill>
              <a:schemeClr val="tx1"/>
            </a:solidFill>
            <a:round/>
            <a:headEnd type="triangle" w="med" len="med"/>
            <a:tailEnd type="triangle" w="med" len="med"/>
          </a:ln>
        </p:spPr>
        <p:txBody>
          <a:bodyPr/>
          <a:lstStyle/>
          <a:p>
            <a:endParaRPr lang="en-GB"/>
          </a:p>
        </p:txBody>
      </p:sp>
      <p:sp>
        <p:nvSpPr>
          <p:cNvPr id="15379" name="Line 19"/>
          <p:cNvSpPr>
            <a:spLocks noChangeShapeType="1"/>
          </p:cNvSpPr>
          <p:nvPr/>
        </p:nvSpPr>
        <p:spPr bwMode="auto">
          <a:xfrm>
            <a:off x="2736850" y="4797425"/>
            <a:ext cx="0" cy="287338"/>
          </a:xfrm>
          <a:prstGeom prst="line">
            <a:avLst/>
          </a:prstGeom>
          <a:noFill/>
          <a:ln w="28575">
            <a:solidFill>
              <a:schemeClr val="tx1"/>
            </a:solidFill>
            <a:round/>
            <a:headEnd/>
            <a:tailEnd/>
          </a:ln>
        </p:spPr>
        <p:txBody>
          <a:bodyPr/>
          <a:lstStyle/>
          <a:p>
            <a:endParaRPr lang="en-GB"/>
          </a:p>
        </p:txBody>
      </p:sp>
      <p:sp>
        <p:nvSpPr>
          <p:cNvPr id="15380" name="Line 20"/>
          <p:cNvSpPr>
            <a:spLocks noChangeShapeType="1"/>
          </p:cNvSpPr>
          <p:nvPr/>
        </p:nvSpPr>
        <p:spPr bwMode="auto">
          <a:xfrm>
            <a:off x="4535488" y="2205038"/>
            <a:ext cx="0" cy="144462"/>
          </a:xfrm>
          <a:prstGeom prst="line">
            <a:avLst/>
          </a:prstGeom>
          <a:noFill/>
          <a:ln w="28575">
            <a:solidFill>
              <a:schemeClr val="tx1"/>
            </a:solidFill>
            <a:round/>
            <a:headEnd/>
            <a:tailEnd/>
          </a:ln>
        </p:spPr>
        <p:txBody>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fontAlgn="auto" hangingPunct="1">
              <a:spcAft>
                <a:spcPts val="0"/>
              </a:spcAft>
              <a:defRPr/>
            </a:pPr>
            <a:r>
              <a:rPr lang="en-US"/>
              <a:t/>
            </a:r>
            <a:br>
              <a:rPr lang="en-US"/>
            </a:br>
            <a:endParaRPr lang="en-US"/>
          </a:p>
        </p:txBody>
      </p:sp>
      <p:sp>
        <p:nvSpPr>
          <p:cNvPr id="16387"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16388" name="Oval 4"/>
          <p:cNvSpPr>
            <a:spLocks noChangeArrowheads="1"/>
          </p:cNvSpPr>
          <p:nvPr/>
        </p:nvSpPr>
        <p:spPr bwMode="auto">
          <a:xfrm>
            <a:off x="2051050" y="1916113"/>
            <a:ext cx="5400675" cy="3241675"/>
          </a:xfrm>
          <a:prstGeom prst="ellipse">
            <a:avLst/>
          </a:prstGeom>
          <a:solidFill>
            <a:schemeClr val="accent2"/>
          </a:solidFill>
          <a:ln w="19050">
            <a:solidFill>
              <a:schemeClr val="tx1"/>
            </a:solidFill>
            <a:round/>
            <a:headEnd/>
            <a:tailEnd/>
          </a:ln>
        </p:spPr>
        <p:txBody>
          <a:bodyPr wrap="none" anchor="ctr"/>
          <a:lstStyle/>
          <a:p>
            <a:endParaRPr lang="en-GB"/>
          </a:p>
        </p:txBody>
      </p:sp>
      <p:sp>
        <p:nvSpPr>
          <p:cNvPr id="16389" name="Rectangle 5"/>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a:solidFill>
                  <a:schemeClr val="tx2"/>
                </a:solidFill>
              </a:rPr>
              <a:t>Organisational Stakeholders</a:t>
            </a:r>
            <a:endParaRPr lang="en-US" sz="4000">
              <a:solidFill>
                <a:schemeClr val="tx2"/>
              </a:solidFill>
            </a:endParaRPr>
          </a:p>
        </p:txBody>
      </p:sp>
      <p:sp>
        <p:nvSpPr>
          <p:cNvPr id="16390" name="Oval 6"/>
          <p:cNvSpPr>
            <a:spLocks noChangeArrowheads="1"/>
          </p:cNvSpPr>
          <p:nvPr/>
        </p:nvSpPr>
        <p:spPr bwMode="auto">
          <a:xfrm>
            <a:off x="3814763" y="1557338"/>
            <a:ext cx="1728787" cy="936625"/>
          </a:xfrm>
          <a:prstGeom prst="ellipse">
            <a:avLst/>
          </a:prstGeom>
          <a:solidFill>
            <a:schemeClr val="accent1"/>
          </a:solidFill>
          <a:ln w="19050">
            <a:solidFill>
              <a:schemeClr val="tx1"/>
            </a:solidFill>
            <a:round/>
            <a:headEnd/>
            <a:tailEnd/>
          </a:ln>
        </p:spPr>
        <p:txBody>
          <a:bodyPr wrap="none" anchor="ctr"/>
          <a:lstStyle/>
          <a:p>
            <a:endParaRPr lang="en-GB"/>
          </a:p>
        </p:txBody>
      </p:sp>
      <p:sp>
        <p:nvSpPr>
          <p:cNvPr id="16391" name="Oval 7"/>
          <p:cNvSpPr>
            <a:spLocks noChangeArrowheads="1"/>
          </p:cNvSpPr>
          <p:nvPr/>
        </p:nvSpPr>
        <p:spPr bwMode="auto">
          <a:xfrm>
            <a:off x="3814763" y="4581525"/>
            <a:ext cx="1728787" cy="936625"/>
          </a:xfrm>
          <a:prstGeom prst="ellipse">
            <a:avLst/>
          </a:prstGeom>
          <a:solidFill>
            <a:schemeClr val="accent1"/>
          </a:solidFill>
          <a:ln w="19050">
            <a:solidFill>
              <a:schemeClr val="tx1"/>
            </a:solidFill>
            <a:round/>
            <a:headEnd/>
            <a:tailEnd/>
          </a:ln>
        </p:spPr>
        <p:txBody>
          <a:bodyPr wrap="none" anchor="ctr"/>
          <a:lstStyle/>
          <a:p>
            <a:endParaRPr lang="en-GB"/>
          </a:p>
        </p:txBody>
      </p:sp>
      <p:sp>
        <p:nvSpPr>
          <p:cNvPr id="16392" name="Oval 8"/>
          <p:cNvSpPr>
            <a:spLocks noChangeArrowheads="1"/>
          </p:cNvSpPr>
          <p:nvPr/>
        </p:nvSpPr>
        <p:spPr bwMode="auto">
          <a:xfrm>
            <a:off x="1873250" y="2260600"/>
            <a:ext cx="1728788" cy="936625"/>
          </a:xfrm>
          <a:prstGeom prst="ellipse">
            <a:avLst/>
          </a:prstGeom>
          <a:solidFill>
            <a:schemeClr val="accent1"/>
          </a:solidFill>
          <a:ln w="19050">
            <a:solidFill>
              <a:schemeClr val="tx1"/>
            </a:solidFill>
            <a:round/>
            <a:headEnd/>
            <a:tailEnd/>
          </a:ln>
        </p:spPr>
        <p:txBody>
          <a:bodyPr wrap="none" anchor="ctr"/>
          <a:lstStyle/>
          <a:p>
            <a:endParaRPr lang="en-GB"/>
          </a:p>
        </p:txBody>
      </p:sp>
      <p:sp>
        <p:nvSpPr>
          <p:cNvPr id="16393" name="Oval 9"/>
          <p:cNvSpPr>
            <a:spLocks noChangeArrowheads="1"/>
          </p:cNvSpPr>
          <p:nvPr/>
        </p:nvSpPr>
        <p:spPr bwMode="auto">
          <a:xfrm>
            <a:off x="1871663" y="3879850"/>
            <a:ext cx="1728787" cy="936625"/>
          </a:xfrm>
          <a:prstGeom prst="ellipse">
            <a:avLst/>
          </a:prstGeom>
          <a:solidFill>
            <a:schemeClr val="accent1"/>
          </a:solidFill>
          <a:ln w="19050">
            <a:solidFill>
              <a:schemeClr val="tx1"/>
            </a:solidFill>
            <a:round/>
            <a:headEnd/>
            <a:tailEnd/>
          </a:ln>
        </p:spPr>
        <p:txBody>
          <a:bodyPr wrap="none" anchor="ctr"/>
          <a:lstStyle/>
          <a:p>
            <a:endParaRPr lang="en-GB"/>
          </a:p>
        </p:txBody>
      </p:sp>
      <p:sp>
        <p:nvSpPr>
          <p:cNvPr id="16394" name="Oval 10"/>
          <p:cNvSpPr>
            <a:spLocks noChangeArrowheads="1"/>
          </p:cNvSpPr>
          <p:nvPr/>
        </p:nvSpPr>
        <p:spPr bwMode="auto">
          <a:xfrm>
            <a:off x="5724525" y="3879850"/>
            <a:ext cx="1728788" cy="936625"/>
          </a:xfrm>
          <a:prstGeom prst="ellipse">
            <a:avLst/>
          </a:prstGeom>
          <a:solidFill>
            <a:schemeClr val="accent1"/>
          </a:solidFill>
          <a:ln w="19050">
            <a:solidFill>
              <a:schemeClr val="tx1"/>
            </a:solidFill>
            <a:round/>
            <a:headEnd/>
            <a:tailEnd/>
          </a:ln>
        </p:spPr>
        <p:txBody>
          <a:bodyPr wrap="none" anchor="ctr"/>
          <a:lstStyle/>
          <a:p>
            <a:endParaRPr lang="en-GB"/>
          </a:p>
        </p:txBody>
      </p:sp>
      <p:sp>
        <p:nvSpPr>
          <p:cNvPr id="16395" name="Oval 11"/>
          <p:cNvSpPr>
            <a:spLocks noChangeArrowheads="1"/>
          </p:cNvSpPr>
          <p:nvPr/>
        </p:nvSpPr>
        <p:spPr bwMode="auto">
          <a:xfrm>
            <a:off x="5724525" y="2259013"/>
            <a:ext cx="1728788" cy="936625"/>
          </a:xfrm>
          <a:prstGeom prst="ellipse">
            <a:avLst/>
          </a:prstGeom>
          <a:solidFill>
            <a:schemeClr val="accent1"/>
          </a:solidFill>
          <a:ln w="19050">
            <a:solidFill>
              <a:schemeClr val="tx1"/>
            </a:solidFill>
            <a:round/>
            <a:headEnd/>
            <a:tailEnd/>
          </a:ln>
        </p:spPr>
        <p:txBody>
          <a:bodyPr wrap="none" anchor="ctr"/>
          <a:lstStyle/>
          <a:p>
            <a:endParaRPr lang="en-GB"/>
          </a:p>
        </p:txBody>
      </p:sp>
      <p:sp>
        <p:nvSpPr>
          <p:cNvPr id="16396" name="AutoShape 12"/>
          <p:cNvSpPr>
            <a:spLocks noChangeArrowheads="1"/>
          </p:cNvSpPr>
          <p:nvPr/>
        </p:nvSpPr>
        <p:spPr bwMode="auto">
          <a:xfrm>
            <a:off x="3276600" y="2565400"/>
            <a:ext cx="2808288" cy="1944688"/>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solidFill>
            <a:srgbClr val="CC6600"/>
          </a:solidFill>
          <a:ln w="19050">
            <a:solidFill>
              <a:schemeClr val="tx1"/>
            </a:solidFill>
            <a:miter lim="800000"/>
            <a:headEnd/>
            <a:tailEnd/>
          </a:ln>
        </p:spPr>
        <p:txBody>
          <a:bodyPr wrap="none" anchor="ctr"/>
          <a:lstStyle/>
          <a:p>
            <a:endParaRPr lang="en-GB"/>
          </a:p>
        </p:txBody>
      </p:sp>
      <p:sp>
        <p:nvSpPr>
          <p:cNvPr id="16397" name="Text Box 13"/>
          <p:cNvSpPr txBox="1">
            <a:spLocks noChangeArrowheads="1"/>
          </p:cNvSpPr>
          <p:nvPr/>
        </p:nvSpPr>
        <p:spPr bwMode="auto">
          <a:xfrm>
            <a:off x="3852863" y="3141663"/>
            <a:ext cx="1655762" cy="641350"/>
          </a:xfrm>
          <a:prstGeom prst="rect">
            <a:avLst/>
          </a:prstGeom>
          <a:noFill/>
          <a:ln w="9525">
            <a:noFill/>
            <a:miter lim="800000"/>
            <a:headEnd/>
            <a:tailEnd/>
          </a:ln>
        </p:spPr>
        <p:txBody>
          <a:bodyPr>
            <a:spAutoFit/>
          </a:bodyPr>
          <a:lstStyle/>
          <a:p>
            <a:pPr algn="ctr">
              <a:spcBef>
                <a:spcPct val="50000"/>
              </a:spcBef>
            </a:pPr>
            <a:r>
              <a:rPr lang="en-GB" b="1"/>
              <a:t>Focal Organisation</a:t>
            </a:r>
            <a:endParaRPr lang="en-US" b="1"/>
          </a:p>
        </p:txBody>
      </p:sp>
      <p:sp>
        <p:nvSpPr>
          <p:cNvPr id="16398" name="Text Box 14"/>
          <p:cNvSpPr txBox="1">
            <a:spLocks noChangeArrowheads="1"/>
          </p:cNvSpPr>
          <p:nvPr/>
        </p:nvSpPr>
        <p:spPr bwMode="auto">
          <a:xfrm>
            <a:off x="3779838" y="1773238"/>
            <a:ext cx="1727200" cy="366712"/>
          </a:xfrm>
          <a:prstGeom prst="rect">
            <a:avLst/>
          </a:prstGeom>
          <a:noFill/>
          <a:ln w="9525">
            <a:noFill/>
            <a:miter lim="800000"/>
            <a:headEnd/>
            <a:tailEnd/>
          </a:ln>
        </p:spPr>
        <p:txBody>
          <a:bodyPr>
            <a:spAutoFit/>
          </a:bodyPr>
          <a:lstStyle/>
          <a:p>
            <a:pPr algn="ctr">
              <a:spcBef>
                <a:spcPct val="50000"/>
              </a:spcBef>
            </a:pPr>
            <a:r>
              <a:rPr lang="en-GB"/>
              <a:t>Customers</a:t>
            </a:r>
            <a:endParaRPr lang="en-US"/>
          </a:p>
        </p:txBody>
      </p:sp>
      <p:sp>
        <p:nvSpPr>
          <p:cNvPr id="16399" name="Text Box 15"/>
          <p:cNvSpPr txBox="1">
            <a:spLocks noChangeArrowheads="1"/>
          </p:cNvSpPr>
          <p:nvPr/>
        </p:nvSpPr>
        <p:spPr bwMode="auto">
          <a:xfrm>
            <a:off x="1908175" y="2565400"/>
            <a:ext cx="1727200" cy="366713"/>
          </a:xfrm>
          <a:prstGeom prst="rect">
            <a:avLst/>
          </a:prstGeom>
          <a:noFill/>
          <a:ln w="9525">
            <a:noFill/>
            <a:miter lim="800000"/>
            <a:headEnd/>
            <a:tailEnd/>
          </a:ln>
        </p:spPr>
        <p:txBody>
          <a:bodyPr>
            <a:spAutoFit/>
          </a:bodyPr>
          <a:lstStyle/>
          <a:p>
            <a:pPr algn="ctr">
              <a:spcBef>
                <a:spcPct val="50000"/>
              </a:spcBef>
            </a:pPr>
            <a:r>
              <a:rPr lang="en-GB"/>
              <a:t>Shareholders</a:t>
            </a:r>
            <a:endParaRPr lang="en-US"/>
          </a:p>
        </p:txBody>
      </p:sp>
      <p:sp>
        <p:nvSpPr>
          <p:cNvPr id="16400" name="Text Box 16"/>
          <p:cNvSpPr txBox="1">
            <a:spLocks noChangeArrowheads="1"/>
          </p:cNvSpPr>
          <p:nvPr/>
        </p:nvSpPr>
        <p:spPr bwMode="auto">
          <a:xfrm>
            <a:off x="1908175" y="4221163"/>
            <a:ext cx="1727200" cy="366712"/>
          </a:xfrm>
          <a:prstGeom prst="rect">
            <a:avLst/>
          </a:prstGeom>
          <a:noFill/>
          <a:ln w="9525">
            <a:noFill/>
            <a:miter lim="800000"/>
            <a:headEnd/>
            <a:tailEnd/>
          </a:ln>
        </p:spPr>
        <p:txBody>
          <a:bodyPr>
            <a:spAutoFit/>
          </a:bodyPr>
          <a:lstStyle/>
          <a:p>
            <a:pPr algn="ctr">
              <a:spcBef>
                <a:spcPct val="50000"/>
              </a:spcBef>
            </a:pPr>
            <a:r>
              <a:rPr lang="en-GB"/>
              <a:t>Managers</a:t>
            </a:r>
            <a:endParaRPr lang="en-US"/>
          </a:p>
        </p:txBody>
      </p:sp>
      <p:sp>
        <p:nvSpPr>
          <p:cNvPr id="16401" name="Text Box 17"/>
          <p:cNvSpPr txBox="1">
            <a:spLocks noChangeArrowheads="1"/>
          </p:cNvSpPr>
          <p:nvPr/>
        </p:nvSpPr>
        <p:spPr bwMode="auto">
          <a:xfrm>
            <a:off x="3851275" y="4868863"/>
            <a:ext cx="1727200" cy="366712"/>
          </a:xfrm>
          <a:prstGeom prst="rect">
            <a:avLst/>
          </a:prstGeom>
          <a:noFill/>
          <a:ln w="9525">
            <a:noFill/>
            <a:miter lim="800000"/>
            <a:headEnd/>
            <a:tailEnd/>
          </a:ln>
        </p:spPr>
        <p:txBody>
          <a:bodyPr>
            <a:spAutoFit/>
          </a:bodyPr>
          <a:lstStyle/>
          <a:p>
            <a:pPr algn="ctr">
              <a:spcBef>
                <a:spcPct val="50000"/>
              </a:spcBef>
            </a:pPr>
            <a:r>
              <a:rPr lang="en-GB"/>
              <a:t>Employees</a:t>
            </a:r>
            <a:endParaRPr lang="en-US"/>
          </a:p>
        </p:txBody>
      </p:sp>
      <p:sp>
        <p:nvSpPr>
          <p:cNvPr id="16402" name="Text Box 18"/>
          <p:cNvSpPr txBox="1">
            <a:spLocks noChangeArrowheads="1"/>
          </p:cNvSpPr>
          <p:nvPr/>
        </p:nvSpPr>
        <p:spPr bwMode="auto">
          <a:xfrm>
            <a:off x="5761038" y="4149725"/>
            <a:ext cx="1727200" cy="366713"/>
          </a:xfrm>
          <a:prstGeom prst="rect">
            <a:avLst/>
          </a:prstGeom>
          <a:noFill/>
          <a:ln w="9525">
            <a:noFill/>
            <a:miter lim="800000"/>
            <a:headEnd/>
            <a:tailEnd/>
          </a:ln>
        </p:spPr>
        <p:txBody>
          <a:bodyPr>
            <a:spAutoFit/>
          </a:bodyPr>
          <a:lstStyle/>
          <a:p>
            <a:pPr algn="ctr">
              <a:spcBef>
                <a:spcPct val="50000"/>
              </a:spcBef>
            </a:pPr>
            <a:r>
              <a:rPr lang="en-GB"/>
              <a:t>Suppliers</a:t>
            </a:r>
            <a:endParaRPr lang="en-US"/>
          </a:p>
        </p:txBody>
      </p:sp>
      <p:sp>
        <p:nvSpPr>
          <p:cNvPr id="16403" name="Text Box 19"/>
          <p:cNvSpPr txBox="1">
            <a:spLocks noChangeArrowheads="1"/>
          </p:cNvSpPr>
          <p:nvPr/>
        </p:nvSpPr>
        <p:spPr bwMode="auto">
          <a:xfrm>
            <a:off x="5761038" y="2565400"/>
            <a:ext cx="1727200" cy="366713"/>
          </a:xfrm>
          <a:prstGeom prst="rect">
            <a:avLst/>
          </a:prstGeom>
          <a:noFill/>
          <a:ln w="9525">
            <a:noFill/>
            <a:miter lim="800000"/>
            <a:headEnd/>
            <a:tailEnd/>
          </a:ln>
        </p:spPr>
        <p:txBody>
          <a:bodyPr>
            <a:spAutoFit/>
          </a:bodyPr>
          <a:lstStyle/>
          <a:p>
            <a:pPr algn="ctr">
              <a:spcBef>
                <a:spcPct val="50000"/>
              </a:spcBef>
            </a:pPr>
            <a:r>
              <a:rPr lang="en-GB"/>
              <a:t>Distributors</a:t>
            </a:r>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eaLnBrk="1" fontAlgn="auto" hangingPunct="1">
              <a:spcAft>
                <a:spcPts val="0"/>
              </a:spcAft>
              <a:defRPr/>
            </a:pPr>
            <a:r>
              <a:rPr lang="en-US"/>
              <a:t/>
            </a:r>
            <a:br>
              <a:rPr lang="en-US"/>
            </a:br>
            <a:endParaRPr lang="en-US"/>
          </a:p>
        </p:txBody>
      </p:sp>
      <p:sp>
        <p:nvSpPr>
          <p:cNvPr id="17411"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17412" name="Rectangle 4"/>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a:solidFill>
                  <a:schemeClr val="tx2"/>
                </a:solidFill>
              </a:rPr>
              <a:t>Marketing and Performance Outcomes </a:t>
            </a:r>
            <a:endParaRPr lang="en-US" sz="4000">
              <a:solidFill>
                <a:schemeClr val="tx2"/>
              </a:solidFill>
            </a:endParaRPr>
          </a:p>
        </p:txBody>
      </p:sp>
      <p:sp>
        <p:nvSpPr>
          <p:cNvPr id="17413" name="Rectangle 5"/>
          <p:cNvSpPr>
            <a:spLocks noChangeArrowheads="1"/>
          </p:cNvSpPr>
          <p:nvPr/>
        </p:nvSpPr>
        <p:spPr bwMode="auto">
          <a:xfrm>
            <a:off x="684213" y="2816225"/>
            <a:ext cx="1655762" cy="1728788"/>
          </a:xfrm>
          <a:prstGeom prst="rect">
            <a:avLst/>
          </a:prstGeom>
          <a:solidFill>
            <a:schemeClr val="bg1"/>
          </a:solidFill>
          <a:ln w="19050">
            <a:solidFill>
              <a:schemeClr val="tx1"/>
            </a:solidFill>
            <a:miter lim="800000"/>
            <a:headEnd/>
            <a:tailEnd/>
          </a:ln>
        </p:spPr>
        <p:txBody>
          <a:bodyPr wrap="none" anchor="ctr"/>
          <a:lstStyle/>
          <a:p>
            <a:endParaRPr lang="en-GB"/>
          </a:p>
        </p:txBody>
      </p:sp>
      <p:sp>
        <p:nvSpPr>
          <p:cNvPr id="17414" name="Rectangle 6"/>
          <p:cNvSpPr>
            <a:spLocks noChangeArrowheads="1"/>
          </p:cNvSpPr>
          <p:nvPr/>
        </p:nvSpPr>
        <p:spPr bwMode="auto">
          <a:xfrm>
            <a:off x="2747963" y="2060575"/>
            <a:ext cx="1655762" cy="3240088"/>
          </a:xfrm>
          <a:prstGeom prst="rect">
            <a:avLst/>
          </a:prstGeom>
          <a:solidFill>
            <a:schemeClr val="bg1"/>
          </a:solidFill>
          <a:ln w="19050">
            <a:solidFill>
              <a:schemeClr val="tx1"/>
            </a:solidFill>
            <a:miter lim="800000"/>
            <a:headEnd/>
            <a:tailEnd/>
          </a:ln>
        </p:spPr>
        <p:txBody>
          <a:bodyPr wrap="none" anchor="ctr"/>
          <a:lstStyle/>
          <a:p>
            <a:endParaRPr lang="en-GB"/>
          </a:p>
        </p:txBody>
      </p:sp>
      <p:sp>
        <p:nvSpPr>
          <p:cNvPr id="17415" name="Rectangle 7"/>
          <p:cNvSpPr>
            <a:spLocks noChangeArrowheads="1"/>
          </p:cNvSpPr>
          <p:nvPr/>
        </p:nvSpPr>
        <p:spPr bwMode="auto">
          <a:xfrm>
            <a:off x="4811713" y="2276475"/>
            <a:ext cx="1655762" cy="2808288"/>
          </a:xfrm>
          <a:prstGeom prst="rect">
            <a:avLst/>
          </a:prstGeom>
          <a:solidFill>
            <a:schemeClr val="bg1"/>
          </a:solidFill>
          <a:ln w="19050">
            <a:solidFill>
              <a:schemeClr val="tx1"/>
            </a:solidFill>
            <a:miter lim="800000"/>
            <a:headEnd/>
            <a:tailEnd/>
          </a:ln>
        </p:spPr>
        <p:txBody>
          <a:bodyPr wrap="none" anchor="ctr"/>
          <a:lstStyle/>
          <a:p>
            <a:endParaRPr lang="en-GB"/>
          </a:p>
        </p:txBody>
      </p:sp>
      <p:sp>
        <p:nvSpPr>
          <p:cNvPr id="17416" name="Rectangle 8"/>
          <p:cNvSpPr>
            <a:spLocks noChangeArrowheads="1"/>
          </p:cNvSpPr>
          <p:nvPr/>
        </p:nvSpPr>
        <p:spPr bwMode="auto">
          <a:xfrm>
            <a:off x="6877050" y="3068638"/>
            <a:ext cx="1655763" cy="1223962"/>
          </a:xfrm>
          <a:prstGeom prst="rect">
            <a:avLst/>
          </a:prstGeom>
          <a:solidFill>
            <a:schemeClr val="bg1"/>
          </a:solidFill>
          <a:ln w="19050">
            <a:solidFill>
              <a:schemeClr val="tx1"/>
            </a:solidFill>
            <a:miter lim="800000"/>
            <a:headEnd/>
            <a:tailEnd/>
          </a:ln>
        </p:spPr>
        <p:txBody>
          <a:bodyPr wrap="none" anchor="ctr"/>
          <a:lstStyle/>
          <a:p>
            <a:endParaRPr lang="en-GB"/>
          </a:p>
        </p:txBody>
      </p:sp>
      <p:cxnSp>
        <p:nvCxnSpPr>
          <p:cNvPr id="17417" name="AutoShape 9"/>
          <p:cNvCxnSpPr>
            <a:cxnSpLocks noChangeShapeType="1"/>
            <a:stCxn id="17413" idx="3"/>
            <a:endCxn id="17414" idx="1"/>
          </p:cNvCxnSpPr>
          <p:nvPr/>
        </p:nvCxnSpPr>
        <p:spPr bwMode="auto">
          <a:xfrm>
            <a:off x="2349500" y="3681413"/>
            <a:ext cx="388938" cy="0"/>
          </a:xfrm>
          <a:prstGeom prst="straightConnector1">
            <a:avLst/>
          </a:prstGeom>
          <a:noFill/>
          <a:ln w="28575">
            <a:solidFill>
              <a:schemeClr val="tx1"/>
            </a:solidFill>
            <a:round/>
            <a:headEnd/>
            <a:tailEnd type="triangle" w="med" len="med"/>
          </a:ln>
        </p:spPr>
      </p:cxnSp>
      <p:cxnSp>
        <p:nvCxnSpPr>
          <p:cNvPr id="17418" name="AutoShape 10"/>
          <p:cNvCxnSpPr>
            <a:cxnSpLocks noChangeShapeType="1"/>
            <a:stCxn id="17414" idx="3"/>
            <a:endCxn id="17415" idx="1"/>
          </p:cNvCxnSpPr>
          <p:nvPr/>
        </p:nvCxnSpPr>
        <p:spPr bwMode="auto">
          <a:xfrm>
            <a:off x="4413250" y="3681413"/>
            <a:ext cx="388938" cy="0"/>
          </a:xfrm>
          <a:prstGeom prst="straightConnector1">
            <a:avLst/>
          </a:prstGeom>
          <a:noFill/>
          <a:ln w="28575">
            <a:solidFill>
              <a:schemeClr val="tx1"/>
            </a:solidFill>
            <a:round/>
            <a:headEnd/>
            <a:tailEnd type="triangle" w="med" len="med"/>
          </a:ln>
        </p:spPr>
      </p:cxnSp>
      <p:cxnSp>
        <p:nvCxnSpPr>
          <p:cNvPr id="17419" name="AutoShape 11"/>
          <p:cNvCxnSpPr>
            <a:cxnSpLocks noChangeShapeType="1"/>
            <a:stCxn id="17415" idx="3"/>
            <a:endCxn id="17416" idx="1"/>
          </p:cNvCxnSpPr>
          <p:nvPr/>
        </p:nvCxnSpPr>
        <p:spPr bwMode="auto">
          <a:xfrm>
            <a:off x="6477000" y="3681413"/>
            <a:ext cx="390525" cy="0"/>
          </a:xfrm>
          <a:prstGeom prst="straightConnector1">
            <a:avLst/>
          </a:prstGeom>
          <a:noFill/>
          <a:ln w="28575">
            <a:solidFill>
              <a:schemeClr val="tx1"/>
            </a:solidFill>
            <a:round/>
            <a:headEnd/>
            <a:tailEnd type="triangle" w="med" len="med"/>
          </a:ln>
        </p:spPr>
      </p:cxnSp>
      <p:sp>
        <p:nvSpPr>
          <p:cNvPr id="17420" name="Text Box 12"/>
          <p:cNvSpPr txBox="1">
            <a:spLocks noChangeArrowheads="1"/>
          </p:cNvSpPr>
          <p:nvPr/>
        </p:nvSpPr>
        <p:spPr bwMode="auto">
          <a:xfrm>
            <a:off x="755650" y="3284538"/>
            <a:ext cx="1512888" cy="825500"/>
          </a:xfrm>
          <a:prstGeom prst="rect">
            <a:avLst/>
          </a:prstGeom>
          <a:noFill/>
          <a:ln w="9525">
            <a:noFill/>
            <a:miter lim="800000"/>
            <a:headEnd/>
            <a:tailEnd/>
          </a:ln>
        </p:spPr>
        <p:txBody>
          <a:bodyPr>
            <a:spAutoFit/>
          </a:bodyPr>
          <a:lstStyle/>
          <a:p>
            <a:pPr algn="ctr">
              <a:spcBef>
                <a:spcPct val="50000"/>
              </a:spcBef>
            </a:pPr>
            <a:r>
              <a:rPr lang="en-GB" sz="1600" b="1"/>
              <a:t>Market-Oriented Culture</a:t>
            </a:r>
            <a:endParaRPr lang="en-US" sz="1600" b="1"/>
          </a:p>
        </p:txBody>
      </p:sp>
      <p:sp>
        <p:nvSpPr>
          <p:cNvPr id="17421" name="Text Box 13"/>
          <p:cNvSpPr txBox="1">
            <a:spLocks noChangeArrowheads="1"/>
          </p:cNvSpPr>
          <p:nvPr/>
        </p:nvSpPr>
        <p:spPr bwMode="auto">
          <a:xfrm>
            <a:off x="2843213" y="2205038"/>
            <a:ext cx="1512887" cy="581025"/>
          </a:xfrm>
          <a:prstGeom prst="rect">
            <a:avLst/>
          </a:prstGeom>
          <a:noFill/>
          <a:ln w="9525">
            <a:noFill/>
            <a:miter lim="800000"/>
            <a:headEnd/>
            <a:tailEnd/>
          </a:ln>
        </p:spPr>
        <p:txBody>
          <a:bodyPr>
            <a:spAutoFit/>
          </a:bodyPr>
          <a:lstStyle/>
          <a:p>
            <a:pPr algn="ctr">
              <a:spcBef>
                <a:spcPct val="50000"/>
              </a:spcBef>
            </a:pPr>
            <a:r>
              <a:rPr lang="en-GB" sz="1600" b="1"/>
              <a:t>Marketing Resources</a:t>
            </a:r>
            <a:endParaRPr lang="en-GB" sz="1400"/>
          </a:p>
        </p:txBody>
      </p:sp>
      <p:sp>
        <p:nvSpPr>
          <p:cNvPr id="17422" name="Text Box 14"/>
          <p:cNvSpPr txBox="1">
            <a:spLocks noChangeArrowheads="1"/>
          </p:cNvSpPr>
          <p:nvPr/>
        </p:nvSpPr>
        <p:spPr bwMode="auto">
          <a:xfrm>
            <a:off x="4859338" y="2420938"/>
            <a:ext cx="1511300" cy="581025"/>
          </a:xfrm>
          <a:prstGeom prst="rect">
            <a:avLst/>
          </a:prstGeom>
          <a:noFill/>
          <a:ln w="9525">
            <a:noFill/>
            <a:miter lim="800000"/>
            <a:headEnd/>
            <a:tailEnd/>
          </a:ln>
        </p:spPr>
        <p:txBody>
          <a:bodyPr>
            <a:spAutoFit/>
          </a:bodyPr>
          <a:lstStyle/>
          <a:p>
            <a:pPr algn="ctr">
              <a:spcBef>
                <a:spcPct val="50000"/>
              </a:spcBef>
            </a:pPr>
            <a:r>
              <a:rPr lang="en-GB" sz="1600" b="1"/>
              <a:t>Market Performance</a:t>
            </a:r>
          </a:p>
        </p:txBody>
      </p:sp>
      <p:sp>
        <p:nvSpPr>
          <p:cNvPr id="17423" name="Text Box 15"/>
          <p:cNvSpPr txBox="1">
            <a:spLocks noChangeArrowheads="1"/>
          </p:cNvSpPr>
          <p:nvPr/>
        </p:nvSpPr>
        <p:spPr bwMode="auto">
          <a:xfrm>
            <a:off x="6948488" y="3429000"/>
            <a:ext cx="1511300" cy="581025"/>
          </a:xfrm>
          <a:prstGeom prst="rect">
            <a:avLst/>
          </a:prstGeom>
          <a:noFill/>
          <a:ln w="9525">
            <a:noFill/>
            <a:miter lim="800000"/>
            <a:headEnd/>
            <a:tailEnd/>
          </a:ln>
        </p:spPr>
        <p:txBody>
          <a:bodyPr>
            <a:spAutoFit/>
          </a:bodyPr>
          <a:lstStyle/>
          <a:p>
            <a:pPr algn="ctr">
              <a:spcBef>
                <a:spcPct val="50000"/>
              </a:spcBef>
            </a:pPr>
            <a:r>
              <a:rPr lang="en-GB" sz="1600" b="1"/>
              <a:t>Financial Performance</a:t>
            </a:r>
            <a:endParaRPr lang="en-US" sz="1600" b="1"/>
          </a:p>
        </p:txBody>
      </p:sp>
      <p:sp>
        <p:nvSpPr>
          <p:cNvPr id="17424" name="Oval 16"/>
          <p:cNvSpPr>
            <a:spLocks noChangeArrowheads="1"/>
          </p:cNvSpPr>
          <p:nvPr/>
        </p:nvSpPr>
        <p:spPr bwMode="auto">
          <a:xfrm>
            <a:off x="2916238" y="4076700"/>
            <a:ext cx="1295400" cy="863600"/>
          </a:xfrm>
          <a:prstGeom prst="ellipse">
            <a:avLst/>
          </a:prstGeom>
          <a:solidFill>
            <a:schemeClr val="hlink"/>
          </a:solidFill>
          <a:ln w="19050">
            <a:solidFill>
              <a:schemeClr val="tx1"/>
            </a:solidFill>
            <a:round/>
            <a:headEnd/>
            <a:tailEnd/>
          </a:ln>
        </p:spPr>
        <p:txBody>
          <a:bodyPr wrap="none" anchor="ctr"/>
          <a:lstStyle/>
          <a:p>
            <a:endParaRPr lang="en-GB"/>
          </a:p>
        </p:txBody>
      </p:sp>
      <p:sp>
        <p:nvSpPr>
          <p:cNvPr id="17425" name="Oval 17"/>
          <p:cNvSpPr>
            <a:spLocks noChangeArrowheads="1"/>
          </p:cNvSpPr>
          <p:nvPr/>
        </p:nvSpPr>
        <p:spPr bwMode="auto">
          <a:xfrm>
            <a:off x="2916238" y="2924175"/>
            <a:ext cx="1295400" cy="863600"/>
          </a:xfrm>
          <a:prstGeom prst="ellipse">
            <a:avLst/>
          </a:prstGeom>
          <a:solidFill>
            <a:schemeClr val="hlink"/>
          </a:solidFill>
          <a:ln w="19050">
            <a:solidFill>
              <a:schemeClr val="tx1"/>
            </a:solidFill>
            <a:round/>
            <a:headEnd/>
            <a:tailEnd/>
          </a:ln>
        </p:spPr>
        <p:txBody>
          <a:bodyPr wrap="none" anchor="ctr"/>
          <a:lstStyle/>
          <a:p>
            <a:endParaRPr lang="en-GB"/>
          </a:p>
        </p:txBody>
      </p:sp>
      <p:sp>
        <p:nvSpPr>
          <p:cNvPr id="17426" name="Text Box 18"/>
          <p:cNvSpPr txBox="1">
            <a:spLocks noChangeArrowheads="1"/>
          </p:cNvSpPr>
          <p:nvPr/>
        </p:nvSpPr>
        <p:spPr bwMode="auto">
          <a:xfrm>
            <a:off x="3059113" y="3163888"/>
            <a:ext cx="1008062" cy="336550"/>
          </a:xfrm>
          <a:prstGeom prst="rect">
            <a:avLst/>
          </a:prstGeom>
          <a:noFill/>
          <a:ln w="9525">
            <a:noFill/>
            <a:miter lim="800000"/>
            <a:headEnd/>
            <a:tailEnd/>
          </a:ln>
        </p:spPr>
        <p:txBody>
          <a:bodyPr>
            <a:spAutoFit/>
          </a:bodyPr>
          <a:lstStyle/>
          <a:p>
            <a:pPr algn="ctr">
              <a:spcBef>
                <a:spcPct val="50000"/>
              </a:spcBef>
            </a:pPr>
            <a:r>
              <a:rPr lang="en-GB" sz="1600" b="1"/>
              <a:t>Assets</a:t>
            </a:r>
            <a:endParaRPr lang="en-US" sz="1600" b="1"/>
          </a:p>
        </p:txBody>
      </p:sp>
      <p:sp>
        <p:nvSpPr>
          <p:cNvPr id="17427" name="Text Box 19"/>
          <p:cNvSpPr txBox="1">
            <a:spLocks noChangeArrowheads="1"/>
          </p:cNvSpPr>
          <p:nvPr/>
        </p:nvSpPr>
        <p:spPr bwMode="auto">
          <a:xfrm>
            <a:off x="2843213" y="4316413"/>
            <a:ext cx="1439862" cy="336550"/>
          </a:xfrm>
          <a:prstGeom prst="rect">
            <a:avLst/>
          </a:prstGeom>
          <a:noFill/>
          <a:ln w="9525">
            <a:noFill/>
            <a:miter lim="800000"/>
            <a:headEnd/>
            <a:tailEnd/>
          </a:ln>
        </p:spPr>
        <p:txBody>
          <a:bodyPr>
            <a:spAutoFit/>
          </a:bodyPr>
          <a:lstStyle/>
          <a:p>
            <a:pPr algn="ctr">
              <a:spcBef>
                <a:spcPct val="50000"/>
              </a:spcBef>
            </a:pPr>
            <a:r>
              <a:rPr lang="en-GB" sz="1600" b="1"/>
              <a:t>Capabilities</a:t>
            </a:r>
            <a:endParaRPr lang="en-US" sz="1600" b="1"/>
          </a:p>
        </p:txBody>
      </p:sp>
      <p:sp>
        <p:nvSpPr>
          <p:cNvPr id="17428" name="Oval 20"/>
          <p:cNvSpPr>
            <a:spLocks noChangeArrowheads="1"/>
          </p:cNvSpPr>
          <p:nvPr/>
        </p:nvSpPr>
        <p:spPr bwMode="auto">
          <a:xfrm>
            <a:off x="4859338" y="3284538"/>
            <a:ext cx="1584325" cy="720725"/>
          </a:xfrm>
          <a:prstGeom prst="ellipse">
            <a:avLst/>
          </a:prstGeom>
          <a:solidFill>
            <a:srgbClr val="00CC00"/>
          </a:solidFill>
          <a:ln w="19050">
            <a:solidFill>
              <a:schemeClr val="tx1"/>
            </a:solidFill>
            <a:round/>
            <a:headEnd/>
            <a:tailEnd/>
          </a:ln>
        </p:spPr>
        <p:txBody>
          <a:bodyPr wrap="none" anchor="ctr"/>
          <a:lstStyle/>
          <a:p>
            <a:endParaRPr lang="en-GB"/>
          </a:p>
        </p:txBody>
      </p:sp>
      <p:sp>
        <p:nvSpPr>
          <p:cNvPr id="17429" name="Oval 21"/>
          <p:cNvSpPr>
            <a:spLocks noChangeArrowheads="1"/>
          </p:cNvSpPr>
          <p:nvPr/>
        </p:nvSpPr>
        <p:spPr bwMode="auto">
          <a:xfrm>
            <a:off x="4859338" y="4076700"/>
            <a:ext cx="1584325" cy="720725"/>
          </a:xfrm>
          <a:prstGeom prst="ellipse">
            <a:avLst/>
          </a:prstGeom>
          <a:solidFill>
            <a:srgbClr val="00CC00"/>
          </a:solidFill>
          <a:ln w="19050">
            <a:solidFill>
              <a:schemeClr val="tx1"/>
            </a:solidFill>
            <a:round/>
            <a:headEnd/>
            <a:tailEnd/>
          </a:ln>
        </p:spPr>
        <p:txBody>
          <a:bodyPr wrap="none" anchor="ctr"/>
          <a:lstStyle/>
          <a:p>
            <a:endParaRPr lang="en-GB"/>
          </a:p>
        </p:txBody>
      </p:sp>
      <p:sp>
        <p:nvSpPr>
          <p:cNvPr id="17430" name="Text Box 22"/>
          <p:cNvSpPr txBox="1">
            <a:spLocks noChangeArrowheads="1"/>
          </p:cNvSpPr>
          <p:nvPr/>
        </p:nvSpPr>
        <p:spPr bwMode="auto">
          <a:xfrm>
            <a:off x="4932363" y="3284538"/>
            <a:ext cx="1439862" cy="738187"/>
          </a:xfrm>
          <a:prstGeom prst="rect">
            <a:avLst/>
          </a:prstGeom>
          <a:noFill/>
          <a:ln w="9525">
            <a:noFill/>
            <a:miter lim="800000"/>
            <a:headEnd/>
            <a:tailEnd/>
          </a:ln>
        </p:spPr>
        <p:txBody>
          <a:bodyPr>
            <a:spAutoFit/>
          </a:bodyPr>
          <a:lstStyle/>
          <a:p>
            <a:pPr algn="ctr">
              <a:spcBef>
                <a:spcPct val="50000"/>
              </a:spcBef>
            </a:pPr>
            <a:r>
              <a:rPr lang="en-GB" sz="1400" b="1"/>
              <a:t>Customer Satisfaction &amp; Loyalty</a:t>
            </a:r>
            <a:endParaRPr lang="en-US" sz="1400" b="1"/>
          </a:p>
        </p:txBody>
      </p:sp>
      <p:sp>
        <p:nvSpPr>
          <p:cNvPr id="17431" name="Text Box 23"/>
          <p:cNvSpPr txBox="1">
            <a:spLocks noChangeArrowheads="1"/>
          </p:cNvSpPr>
          <p:nvPr/>
        </p:nvSpPr>
        <p:spPr bwMode="auto">
          <a:xfrm>
            <a:off x="4859338" y="4143375"/>
            <a:ext cx="1584325" cy="523875"/>
          </a:xfrm>
          <a:prstGeom prst="rect">
            <a:avLst/>
          </a:prstGeom>
          <a:noFill/>
          <a:ln w="9525">
            <a:noFill/>
            <a:miter lim="800000"/>
            <a:headEnd/>
            <a:tailEnd/>
          </a:ln>
        </p:spPr>
        <p:txBody>
          <a:bodyPr>
            <a:spAutoFit/>
          </a:bodyPr>
          <a:lstStyle/>
          <a:p>
            <a:pPr algn="ctr">
              <a:spcBef>
                <a:spcPct val="50000"/>
              </a:spcBef>
            </a:pPr>
            <a:r>
              <a:rPr lang="en-GB" sz="1400" b="1"/>
              <a:t>Sales Volume &amp; Market share</a:t>
            </a:r>
            <a:endParaRPr lang="en-US" sz="1400" b="1"/>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4800" y="381000"/>
            <a:ext cx="8610600" cy="1066800"/>
          </a:xfrm>
        </p:spPr>
        <p:txBody>
          <a:bodyPr/>
          <a:lstStyle/>
          <a:p>
            <a:pPr algn="ctr" eaLnBrk="1" hangingPunct="1"/>
            <a:r>
              <a:rPr lang="en-GB" smtClean="0">
                <a:latin typeface="Arial" charset="0"/>
                <a:cs typeface="Arial" charset="0"/>
              </a:rPr>
              <a:t>Summary of Marketing Fundamentals</a:t>
            </a:r>
          </a:p>
        </p:txBody>
      </p:sp>
      <p:sp>
        <p:nvSpPr>
          <p:cNvPr id="18435" name="Content Placeholder 2"/>
          <p:cNvSpPr>
            <a:spLocks noGrp="1"/>
          </p:cNvSpPr>
          <p:nvPr>
            <p:ph sz="quarter" idx="1"/>
          </p:nvPr>
        </p:nvSpPr>
        <p:spPr>
          <a:xfrm>
            <a:off x="914400" y="1600200"/>
            <a:ext cx="7772400" cy="4419600"/>
          </a:xfrm>
        </p:spPr>
        <p:txBody>
          <a:bodyPr/>
          <a:lstStyle/>
          <a:p>
            <a:pPr eaLnBrk="1" hangingPunct="1"/>
            <a:r>
              <a:rPr lang="en-US" smtClean="0">
                <a:latin typeface="Arial" charset="0"/>
                <a:cs typeface="Arial" charset="0"/>
              </a:rPr>
              <a:t>Focus on the customer.</a:t>
            </a:r>
          </a:p>
          <a:p>
            <a:pPr eaLnBrk="1" hangingPunct="1"/>
            <a:r>
              <a:rPr lang="en-US" smtClean="0">
                <a:latin typeface="Arial" charset="0"/>
                <a:cs typeface="Arial" charset="0"/>
              </a:rPr>
              <a:t>Only compete in markets where you can establish a competitive advantage.</a:t>
            </a:r>
          </a:p>
          <a:p>
            <a:pPr eaLnBrk="1" hangingPunct="1"/>
            <a:r>
              <a:rPr lang="en-US" smtClean="0">
                <a:latin typeface="Arial" charset="0"/>
                <a:cs typeface="Arial" charset="0"/>
              </a:rPr>
              <a:t>Customers do not buy products.</a:t>
            </a:r>
          </a:p>
          <a:p>
            <a:pPr eaLnBrk="1" hangingPunct="1"/>
            <a:r>
              <a:rPr lang="en-US" smtClean="0">
                <a:latin typeface="Arial" charset="0"/>
                <a:cs typeface="Arial" charset="0"/>
              </a:rPr>
              <a:t>Marketing is too important to leave to the marketing department.</a:t>
            </a:r>
          </a:p>
          <a:p>
            <a:pPr eaLnBrk="1" hangingPunct="1"/>
            <a:r>
              <a:rPr lang="en-US" smtClean="0">
                <a:latin typeface="Arial" charset="0"/>
                <a:cs typeface="Arial" charset="0"/>
              </a:rPr>
              <a:t>Markets are heterogeneous.</a:t>
            </a:r>
          </a:p>
          <a:p>
            <a:pPr eaLnBrk="1" hangingPunct="1"/>
            <a:r>
              <a:rPr lang="en-US" smtClean="0">
                <a:latin typeface="Arial" charset="0"/>
                <a:cs typeface="Arial" charset="0"/>
              </a:rPr>
              <a:t>Markets and customers are constantly changing.</a:t>
            </a:r>
          </a:p>
          <a:p>
            <a:pPr eaLnBrk="1" hangingPunct="1"/>
            <a:endParaRPr lang="en-GB"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eaLnBrk="1" fontAlgn="auto" hangingPunct="1">
              <a:spcAft>
                <a:spcPts val="0"/>
              </a:spcAft>
              <a:defRPr/>
            </a:pPr>
            <a:r>
              <a:rPr lang="en-US"/>
              <a:t/>
            </a:r>
            <a:br>
              <a:rPr lang="en-US"/>
            </a:br>
            <a:endParaRPr lang="en-US"/>
          </a:p>
        </p:txBody>
      </p:sp>
      <p:sp>
        <p:nvSpPr>
          <p:cNvPr id="19459"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19460" name="Rectangle 4"/>
          <p:cNvSpPr>
            <a:spLocks noChangeArrowheads="1"/>
          </p:cNvSpPr>
          <p:nvPr/>
        </p:nvSpPr>
        <p:spPr bwMode="auto">
          <a:xfrm>
            <a:off x="228600" y="228600"/>
            <a:ext cx="8534400" cy="838200"/>
          </a:xfrm>
          <a:prstGeom prst="rect">
            <a:avLst/>
          </a:prstGeom>
          <a:noFill/>
          <a:ln w="9525">
            <a:noFill/>
            <a:miter lim="800000"/>
            <a:headEnd/>
            <a:tailEnd/>
          </a:ln>
        </p:spPr>
        <p:txBody>
          <a:bodyPr anchor="ctr"/>
          <a:lstStyle/>
          <a:p>
            <a:pPr algn="ctr"/>
            <a:r>
              <a:rPr lang="en-GB" sz="4000">
                <a:solidFill>
                  <a:schemeClr val="tx2"/>
                </a:solidFill>
              </a:rPr>
              <a:t>The Role of Marketing in Strategic Management</a:t>
            </a:r>
          </a:p>
        </p:txBody>
      </p:sp>
      <p:sp>
        <p:nvSpPr>
          <p:cNvPr id="19461" name="AutoShape 5"/>
          <p:cNvSpPr>
            <a:spLocks noChangeArrowheads="1"/>
          </p:cNvSpPr>
          <p:nvPr/>
        </p:nvSpPr>
        <p:spPr bwMode="auto">
          <a:xfrm>
            <a:off x="533400" y="1447800"/>
            <a:ext cx="7835900" cy="1066800"/>
          </a:xfrm>
          <a:prstGeom prst="roundRect">
            <a:avLst>
              <a:gd name="adj" fmla="val 12495"/>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462" name="AutoShape 6"/>
          <p:cNvSpPr>
            <a:spLocks noChangeArrowheads="1"/>
          </p:cNvSpPr>
          <p:nvPr/>
        </p:nvSpPr>
        <p:spPr bwMode="auto">
          <a:xfrm>
            <a:off x="533400" y="3276600"/>
            <a:ext cx="7835900" cy="1066800"/>
          </a:xfrm>
          <a:prstGeom prst="roundRect">
            <a:avLst>
              <a:gd name="adj" fmla="val 12495"/>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463" name="AutoShape 7"/>
          <p:cNvSpPr>
            <a:spLocks noChangeArrowheads="1"/>
          </p:cNvSpPr>
          <p:nvPr/>
        </p:nvSpPr>
        <p:spPr bwMode="auto">
          <a:xfrm>
            <a:off x="533400" y="5105400"/>
            <a:ext cx="7835900" cy="984250"/>
          </a:xfrm>
          <a:prstGeom prst="roundRect">
            <a:avLst>
              <a:gd name="adj" fmla="val 12495"/>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defRPr/>
            </a:pPr>
            <a:endParaRPr lang="en-GB"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464" name="Rectangle 8"/>
          <p:cNvSpPr>
            <a:spLocks noChangeArrowheads="1"/>
          </p:cNvSpPr>
          <p:nvPr/>
        </p:nvSpPr>
        <p:spPr bwMode="auto">
          <a:xfrm>
            <a:off x="533400" y="1600200"/>
            <a:ext cx="8001000" cy="8318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GB" sz="2400"/>
              <a:t>Identify and communicate customer wants and needs throughout the organisation.</a:t>
            </a:r>
            <a:endParaRPr lang="en-GB" sz="2800"/>
          </a:p>
        </p:txBody>
      </p:sp>
      <p:sp>
        <p:nvSpPr>
          <p:cNvPr id="19465" name="AutoShape 9"/>
          <p:cNvSpPr>
            <a:spLocks noChangeArrowheads="1"/>
          </p:cNvSpPr>
          <p:nvPr/>
        </p:nvSpPr>
        <p:spPr bwMode="auto">
          <a:xfrm>
            <a:off x="3581400" y="2514600"/>
            <a:ext cx="1587500" cy="749300"/>
          </a:xfrm>
          <a:prstGeom prst="downArrow">
            <a:avLst>
              <a:gd name="adj1" fmla="val 50000"/>
              <a:gd name="adj2" fmla="val 50005"/>
            </a:avLst>
          </a:prstGeom>
          <a:solidFill>
            <a:schemeClr val="tx1"/>
          </a:solidFill>
          <a:ln w="12700">
            <a:solidFill>
              <a:schemeClr val="tx1"/>
            </a:solidFill>
            <a:miter lim="800000"/>
            <a:headEnd/>
            <a:tailEnd/>
          </a:ln>
        </p:spPr>
        <p:txBody>
          <a:bodyPr wrap="none" anchor="ctr"/>
          <a:lstStyle/>
          <a:p>
            <a:endParaRPr lang="en-GB"/>
          </a:p>
        </p:txBody>
      </p:sp>
      <p:sp>
        <p:nvSpPr>
          <p:cNvPr id="19466" name="Rectangle 10"/>
          <p:cNvSpPr>
            <a:spLocks noChangeArrowheads="1"/>
          </p:cNvSpPr>
          <p:nvPr/>
        </p:nvSpPr>
        <p:spPr bwMode="auto">
          <a:xfrm>
            <a:off x="609600" y="3352800"/>
            <a:ext cx="7696200" cy="893763"/>
          </a:xfrm>
          <a:prstGeom prst="rect">
            <a:avLst/>
          </a:prstGeom>
          <a:solidFill>
            <a:schemeClr val="bg1"/>
          </a:solidFill>
          <a:ln w="9525">
            <a:noFill/>
            <a:miter lim="800000"/>
            <a:headEnd/>
            <a:tailEnd/>
          </a:ln>
        </p:spPr>
        <p:txBody>
          <a:bodyPr lIns="92075" tIns="46038" rIns="92075" bIns="46038">
            <a:spAutoFit/>
          </a:bodyPr>
          <a:lstStyle/>
          <a:p>
            <a:pPr algn="ctr" eaLnBrk="0" hangingPunct="0">
              <a:spcBef>
                <a:spcPct val="50000"/>
              </a:spcBef>
            </a:pPr>
            <a:r>
              <a:rPr lang="en-GB" sz="2400"/>
              <a:t>Determine the competitive positioning to match the needs of the customers with company capabilities</a:t>
            </a:r>
            <a:r>
              <a:rPr lang="en-GB" sz="2800"/>
              <a:t>.</a:t>
            </a:r>
          </a:p>
        </p:txBody>
      </p:sp>
      <p:sp>
        <p:nvSpPr>
          <p:cNvPr id="19467" name="AutoShape 11"/>
          <p:cNvSpPr>
            <a:spLocks noChangeArrowheads="1"/>
          </p:cNvSpPr>
          <p:nvPr/>
        </p:nvSpPr>
        <p:spPr bwMode="auto">
          <a:xfrm>
            <a:off x="3581400" y="4343400"/>
            <a:ext cx="1587500" cy="749300"/>
          </a:xfrm>
          <a:prstGeom prst="downArrow">
            <a:avLst>
              <a:gd name="adj1" fmla="val 50000"/>
              <a:gd name="adj2" fmla="val 50005"/>
            </a:avLst>
          </a:prstGeom>
          <a:solidFill>
            <a:schemeClr val="tx1"/>
          </a:solidFill>
          <a:ln w="12700">
            <a:solidFill>
              <a:schemeClr val="tx1"/>
            </a:solidFill>
            <a:miter lim="800000"/>
            <a:headEnd/>
            <a:tailEnd/>
          </a:ln>
        </p:spPr>
        <p:txBody>
          <a:bodyPr wrap="none" anchor="ctr"/>
          <a:lstStyle/>
          <a:p>
            <a:endParaRPr lang="en-GB"/>
          </a:p>
        </p:txBody>
      </p:sp>
      <p:sp>
        <p:nvSpPr>
          <p:cNvPr id="19468" name="Rectangle 12"/>
          <p:cNvSpPr>
            <a:spLocks noChangeArrowheads="1"/>
          </p:cNvSpPr>
          <p:nvPr/>
        </p:nvSpPr>
        <p:spPr bwMode="auto">
          <a:xfrm>
            <a:off x="1143000" y="5181600"/>
            <a:ext cx="6705600" cy="8318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GB" sz="2400"/>
              <a:t>Marshal all relevant organisational resources to deliver customer satisfaction.</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3400" y="152400"/>
            <a:ext cx="8153400" cy="990600"/>
          </a:xfrm>
        </p:spPr>
        <p:txBody>
          <a:bodyPr/>
          <a:lstStyle/>
          <a:p>
            <a:pPr algn="ctr" eaLnBrk="1" hangingPunct="1"/>
            <a:r>
              <a:rPr lang="en-US" smtClean="0">
                <a:latin typeface="Arial" charset="0"/>
                <a:cs typeface="Arial" charset="0"/>
              </a:rPr>
              <a:t>Strategic Fit</a:t>
            </a:r>
          </a:p>
        </p:txBody>
      </p:sp>
      <p:pic>
        <p:nvPicPr>
          <p:cNvPr id="6" name="Picture 15" descr="F:\Powerpoint\Pe_Uk\PE134-Hooley\Final files\Gif\ch02\C02NF001.gif"/>
          <p:cNvPicPr>
            <a:picLocks noChangeAspect="1" noChangeArrowheads="1"/>
          </p:cNvPicPr>
          <p:nvPr/>
        </p:nvPicPr>
        <p:blipFill>
          <a:blip r:embed="rId2"/>
          <a:srcRect/>
          <a:stretch>
            <a:fillRect/>
          </a:stretch>
        </p:blipFill>
        <p:spPr bwMode="auto">
          <a:xfrm>
            <a:off x="381000" y="1219200"/>
            <a:ext cx="8424863" cy="4876800"/>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n-US" smtClean="0">
                <a:latin typeface="Arial" charset="0"/>
                <a:cs typeface="Arial" charset="0"/>
              </a:rPr>
              <a:t>Marketing Planning</a:t>
            </a:r>
          </a:p>
        </p:txBody>
      </p:sp>
      <p:sp>
        <p:nvSpPr>
          <p:cNvPr id="21507" name="Rectangle 3"/>
          <p:cNvSpPr>
            <a:spLocks noGrp="1" noChangeArrowheads="1"/>
          </p:cNvSpPr>
          <p:nvPr>
            <p:ph sz="quarter" idx="1"/>
          </p:nvPr>
        </p:nvSpPr>
        <p:spPr>
          <a:xfrm>
            <a:off x="914400" y="1676400"/>
            <a:ext cx="7772400" cy="4343400"/>
          </a:xfrm>
        </p:spPr>
        <p:txBody>
          <a:bodyPr/>
          <a:lstStyle/>
          <a:p>
            <a:pPr eaLnBrk="1" hangingPunct="1">
              <a:lnSpc>
                <a:spcPct val="90000"/>
              </a:lnSpc>
            </a:pPr>
            <a:r>
              <a:rPr lang="en-US" smtClean="0">
                <a:latin typeface="Arial" charset="0"/>
                <a:cs typeface="Arial" charset="0"/>
              </a:rPr>
              <a:t>First step is to define the business purpose or mission:</a:t>
            </a:r>
          </a:p>
          <a:p>
            <a:pPr eaLnBrk="1" hangingPunct="1">
              <a:lnSpc>
                <a:spcPct val="90000"/>
              </a:lnSpc>
            </a:pPr>
            <a:endParaRPr lang="en-US" smtClean="0">
              <a:latin typeface="Arial" charset="0"/>
              <a:cs typeface="Arial" charset="0"/>
            </a:endParaRPr>
          </a:p>
          <a:p>
            <a:pPr lvl="1" eaLnBrk="1" hangingPunct="1">
              <a:lnSpc>
                <a:spcPct val="90000"/>
              </a:lnSpc>
            </a:pPr>
            <a:r>
              <a:rPr lang="en-US" smtClean="0">
                <a:latin typeface="Arial" charset="0"/>
                <a:cs typeface="Arial" charset="0"/>
              </a:rPr>
              <a:t>What business are we in?</a:t>
            </a:r>
          </a:p>
          <a:p>
            <a:pPr lvl="1" eaLnBrk="1" hangingPunct="1">
              <a:lnSpc>
                <a:spcPct val="90000"/>
              </a:lnSpc>
            </a:pPr>
            <a:r>
              <a:rPr lang="en-US" smtClean="0">
                <a:latin typeface="Arial" charset="0"/>
                <a:cs typeface="Arial" charset="0"/>
              </a:rPr>
              <a:t>What business do we want to be in? </a:t>
            </a:r>
          </a:p>
          <a:p>
            <a:pPr eaLnBrk="1" hangingPunct="1">
              <a:lnSpc>
                <a:spcPct val="90000"/>
              </a:lnSpc>
            </a:pPr>
            <a:endParaRPr lang="en-US" smtClean="0">
              <a:latin typeface="Arial" charset="0"/>
              <a:cs typeface="Arial" charset="0"/>
            </a:endParaRPr>
          </a:p>
          <a:p>
            <a:pPr eaLnBrk="1" hangingPunct="1">
              <a:lnSpc>
                <a:spcPct val="90000"/>
              </a:lnSpc>
            </a:pPr>
            <a:r>
              <a:rPr lang="en-US" smtClean="0">
                <a:latin typeface="Arial" charset="0"/>
                <a:cs typeface="Arial" charset="0"/>
              </a:rPr>
              <a:t>Mission statement—A statement of the organization’s purpose and what it wants to accomplish in the wider environment.</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fontAlgn="auto" hangingPunct="1">
              <a:spcAft>
                <a:spcPts val="0"/>
              </a:spcAft>
              <a:defRPr/>
            </a:pPr>
            <a:r>
              <a:rPr lang="en-US"/>
              <a:t/>
            </a:r>
            <a:br>
              <a:rPr lang="en-US"/>
            </a:br>
            <a:endParaRPr lang="en-US"/>
          </a:p>
        </p:txBody>
      </p:sp>
      <p:sp>
        <p:nvSpPr>
          <p:cNvPr id="22531"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22532" name="Oval 4"/>
          <p:cNvSpPr>
            <a:spLocks noChangeArrowheads="1"/>
          </p:cNvSpPr>
          <p:nvPr/>
        </p:nvSpPr>
        <p:spPr bwMode="auto">
          <a:xfrm>
            <a:off x="250825" y="1341438"/>
            <a:ext cx="8496300" cy="4321175"/>
          </a:xfrm>
          <a:prstGeom prst="ellipse">
            <a:avLst/>
          </a:prstGeom>
          <a:solidFill>
            <a:schemeClr val="accent2"/>
          </a:solidFill>
          <a:ln w="19050">
            <a:solidFill>
              <a:schemeClr val="tx1"/>
            </a:solidFill>
            <a:round/>
            <a:headEnd/>
            <a:tailEnd/>
          </a:ln>
        </p:spPr>
        <p:txBody>
          <a:bodyPr wrap="none" anchor="ctr"/>
          <a:lstStyle/>
          <a:p>
            <a:endParaRPr lang="en-GB"/>
          </a:p>
        </p:txBody>
      </p:sp>
      <p:sp>
        <p:nvSpPr>
          <p:cNvPr id="22533" name="Rectangle 5"/>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a:solidFill>
                  <a:schemeClr val="tx2"/>
                </a:solidFill>
              </a:rPr>
              <a:t>Components of Mission</a:t>
            </a:r>
            <a:endParaRPr lang="en-US" sz="4000">
              <a:solidFill>
                <a:schemeClr val="tx2"/>
              </a:solidFill>
            </a:endParaRPr>
          </a:p>
        </p:txBody>
      </p:sp>
      <p:sp>
        <p:nvSpPr>
          <p:cNvPr id="22534" name="Oval 6"/>
          <p:cNvSpPr>
            <a:spLocks noChangeArrowheads="1"/>
          </p:cNvSpPr>
          <p:nvPr/>
        </p:nvSpPr>
        <p:spPr bwMode="auto">
          <a:xfrm>
            <a:off x="468313" y="2889250"/>
            <a:ext cx="2305050" cy="792163"/>
          </a:xfrm>
          <a:prstGeom prst="ellipse">
            <a:avLst/>
          </a:prstGeom>
          <a:solidFill>
            <a:schemeClr val="hlink"/>
          </a:solidFill>
          <a:ln w="19050">
            <a:solidFill>
              <a:schemeClr val="tx1"/>
            </a:solidFill>
            <a:round/>
            <a:headEnd/>
            <a:tailEnd/>
          </a:ln>
        </p:spPr>
        <p:txBody>
          <a:bodyPr wrap="none" anchor="ctr"/>
          <a:lstStyle/>
          <a:p>
            <a:endParaRPr lang="en-GB"/>
          </a:p>
        </p:txBody>
      </p:sp>
      <p:sp>
        <p:nvSpPr>
          <p:cNvPr id="22535" name="Oval 7"/>
          <p:cNvSpPr>
            <a:spLocks noChangeArrowheads="1"/>
          </p:cNvSpPr>
          <p:nvPr/>
        </p:nvSpPr>
        <p:spPr bwMode="auto">
          <a:xfrm>
            <a:off x="6300788" y="2889250"/>
            <a:ext cx="2305050" cy="792163"/>
          </a:xfrm>
          <a:prstGeom prst="ellipse">
            <a:avLst/>
          </a:prstGeom>
          <a:solidFill>
            <a:schemeClr val="hlink"/>
          </a:solidFill>
          <a:ln w="19050">
            <a:solidFill>
              <a:schemeClr val="tx1"/>
            </a:solidFill>
            <a:round/>
            <a:headEnd/>
            <a:tailEnd/>
          </a:ln>
        </p:spPr>
        <p:txBody>
          <a:bodyPr wrap="none" anchor="ctr"/>
          <a:lstStyle/>
          <a:p>
            <a:endParaRPr lang="en-GB"/>
          </a:p>
        </p:txBody>
      </p:sp>
      <p:sp>
        <p:nvSpPr>
          <p:cNvPr id="22536" name="Oval 8"/>
          <p:cNvSpPr>
            <a:spLocks noChangeArrowheads="1"/>
          </p:cNvSpPr>
          <p:nvPr/>
        </p:nvSpPr>
        <p:spPr bwMode="auto">
          <a:xfrm>
            <a:off x="3311525" y="1628775"/>
            <a:ext cx="2305050" cy="792163"/>
          </a:xfrm>
          <a:prstGeom prst="ellipse">
            <a:avLst/>
          </a:prstGeom>
          <a:solidFill>
            <a:schemeClr val="hlink"/>
          </a:solidFill>
          <a:ln w="19050">
            <a:solidFill>
              <a:schemeClr val="tx1"/>
            </a:solidFill>
            <a:round/>
            <a:headEnd/>
            <a:tailEnd/>
          </a:ln>
        </p:spPr>
        <p:txBody>
          <a:bodyPr wrap="none" anchor="ctr"/>
          <a:lstStyle/>
          <a:p>
            <a:endParaRPr lang="en-GB"/>
          </a:p>
        </p:txBody>
      </p:sp>
      <p:grpSp>
        <p:nvGrpSpPr>
          <p:cNvPr id="22537" name="Group 9"/>
          <p:cNvGrpSpPr>
            <a:grpSpLocks/>
          </p:cNvGrpSpPr>
          <p:nvPr/>
        </p:nvGrpSpPr>
        <p:grpSpPr bwMode="auto">
          <a:xfrm>
            <a:off x="1547813" y="4184650"/>
            <a:ext cx="5834062" cy="793750"/>
            <a:chOff x="975" y="2636"/>
            <a:chExt cx="3675" cy="500"/>
          </a:xfrm>
        </p:grpSpPr>
        <p:sp>
          <p:nvSpPr>
            <p:cNvPr id="22553" name="Oval 10"/>
            <p:cNvSpPr>
              <a:spLocks noChangeArrowheads="1"/>
            </p:cNvSpPr>
            <p:nvPr/>
          </p:nvSpPr>
          <p:spPr bwMode="auto">
            <a:xfrm>
              <a:off x="975" y="2637"/>
              <a:ext cx="1452" cy="499"/>
            </a:xfrm>
            <a:prstGeom prst="ellipse">
              <a:avLst/>
            </a:prstGeom>
            <a:solidFill>
              <a:schemeClr val="hlink"/>
            </a:solidFill>
            <a:ln w="19050">
              <a:solidFill>
                <a:schemeClr val="tx1"/>
              </a:solidFill>
              <a:round/>
              <a:headEnd/>
              <a:tailEnd/>
            </a:ln>
          </p:spPr>
          <p:txBody>
            <a:bodyPr wrap="none" anchor="ctr"/>
            <a:lstStyle/>
            <a:p>
              <a:endParaRPr lang="en-GB"/>
            </a:p>
          </p:txBody>
        </p:sp>
        <p:sp>
          <p:nvSpPr>
            <p:cNvPr id="22554" name="Oval 11"/>
            <p:cNvSpPr>
              <a:spLocks noChangeArrowheads="1"/>
            </p:cNvSpPr>
            <p:nvPr/>
          </p:nvSpPr>
          <p:spPr bwMode="auto">
            <a:xfrm>
              <a:off x="3198" y="2636"/>
              <a:ext cx="1452" cy="499"/>
            </a:xfrm>
            <a:prstGeom prst="ellipse">
              <a:avLst/>
            </a:prstGeom>
            <a:solidFill>
              <a:schemeClr val="hlink"/>
            </a:solidFill>
            <a:ln w="19050">
              <a:solidFill>
                <a:schemeClr val="tx1"/>
              </a:solidFill>
              <a:round/>
              <a:headEnd/>
              <a:tailEnd/>
            </a:ln>
          </p:spPr>
          <p:txBody>
            <a:bodyPr wrap="none" anchor="ctr"/>
            <a:lstStyle/>
            <a:p>
              <a:endParaRPr lang="en-GB"/>
            </a:p>
          </p:txBody>
        </p:sp>
      </p:grpSp>
      <p:sp>
        <p:nvSpPr>
          <p:cNvPr id="22538" name="AutoShape 12"/>
          <p:cNvSpPr>
            <a:spLocks noChangeArrowheads="1"/>
          </p:cNvSpPr>
          <p:nvPr/>
        </p:nvSpPr>
        <p:spPr bwMode="auto">
          <a:xfrm>
            <a:off x="3457575" y="2852738"/>
            <a:ext cx="2016125" cy="865187"/>
          </a:xfrm>
          <a:prstGeom prst="roundRect">
            <a:avLst>
              <a:gd name="adj" fmla="val 16667"/>
            </a:avLst>
          </a:prstGeom>
          <a:solidFill>
            <a:schemeClr val="accent1"/>
          </a:solidFill>
          <a:ln w="19050">
            <a:solidFill>
              <a:schemeClr val="tx1"/>
            </a:solidFill>
            <a:round/>
            <a:headEnd/>
            <a:tailEnd/>
          </a:ln>
        </p:spPr>
        <p:txBody>
          <a:bodyPr wrap="none" anchor="ctr"/>
          <a:lstStyle/>
          <a:p>
            <a:endParaRPr lang="en-GB"/>
          </a:p>
        </p:txBody>
      </p:sp>
      <p:cxnSp>
        <p:nvCxnSpPr>
          <p:cNvPr id="22539" name="AutoShape 13"/>
          <p:cNvCxnSpPr>
            <a:cxnSpLocks noChangeShapeType="1"/>
            <a:stCxn id="22534" idx="4"/>
            <a:endCxn id="22553" idx="1"/>
          </p:cNvCxnSpPr>
          <p:nvPr/>
        </p:nvCxnSpPr>
        <p:spPr bwMode="auto">
          <a:xfrm>
            <a:off x="1620838" y="3690938"/>
            <a:ext cx="265112" cy="601662"/>
          </a:xfrm>
          <a:prstGeom prst="straightConnector1">
            <a:avLst/>
          </a:prstGeom>
          <a:noFill/>
          <a:ln w="28575">
            <a:solidFill>
              <a:schemeClr val="tx1"/>
            </a:solidFill>
            <a:round/>
            <a:headEnd type="triangle" w="med" len="med"/>
            <a:tailEnd type="triangle" w="med" len="med"/>
          </a:ln>
        </p:spPr>
      </p:cxnSp>
      <p:cxnSp>
        <p:nvCxnSpPr>
          <p:cNvPr id="22540" name="AutoShape 14"/>
          <p:cNvCxnSpPr>
            <a:cxnSpLocks noChangeShapeType="1"/>
            <a:stCxn id="22553" idx="6"/>
            <a:endCxn id="22554" idx="2"/>
          </p:cNvCxnSpPr>
          <p:nvPr/>
        </p:nvCxnSpPr>
        <p:spPr bwMode="auto">
          <a:xfrm flipV="1">
            <a:off x="3862388" y="4581525"/>
            <a:ext cx="1204912" cy="1588"/>
          </a:xfrm>
          <a:prstGeom prst="straightConnector1">
            <a:avLst/>
          </a:prstGeom>
          <a:noFill/>
          <a:ln w="28575">
            <a:solidFill>
              <a:schemeClr val="tx1"/>
            </a:solidFill>
            <a:round/>
            <a:headEnd type="triangle" w="med" len="med"/>
            <a:tailEnd type="triangle" w="med" len="med"/>
          </a:ln>
        </p:spPr>
      </p:cxnSp>
      <p:cxnSp>
        <p:nvCxnSpPr>
          <p:cNvPr id="22541" name="AutoShape 15"/>
          <p:cNvCxnSpPr>
            <a:cxnSpLocks noChangeShapeType="1"/>
            <a:stCxn id="22534" idx="6"/>
            <a:endCxn id="22538" idx="1"/>
          </p:cNvCxnSpPr>
          <p:nvPr/>
        </p:nvCxnSpPr>
        <p:spPr bwMode="auto">
          <a:xfrm>
            <a:off x="2782888" y="3286125"/>
            <a:ext cx="665162" cy="0"/>
          </a:xfrm>
          <a:prstGeom prst="straightConnector1">
            <a:avLst/>
          </a:prstGeom>
          <a:noFill/>
          <a:ln w="28575">
            <a:solidFill>
              <a:schemeClr val="tx1"/>
            </a:solidFill>
            <a:round/>
            <a:headEnd type="triangle" w="med" len="med"/>
            <a:tailEnd type="triangle" w="med" len="med"/>
          </a:ln>
        </p:spPr>
      </p:cxnSp>
      <p:cxnSp>
        <p:nvCxnSpPr>
          <p:cNvPr id="22542" name="AutoShape 16"/>
          <p:cNvCxnSpPr>
            <a:cxnSpLocks noChangeShapeType="1"/>
            <a:stCxn id="22538" idx="3"/>
          </p:cNvCxnSpPr>
          <p:nvPr/>
        </p:nvCxnSpPr>
        <p:spPr bwMode="auto">
          <a:xfrm flipV="1">
            <a:off x="5483225" y="3284538"/>
            <a:ext cx="827088" cy="1587"/>
          </a:xfrm>
          <a:prstGeom prst="straightConnector1">
            <a:avLst/>
          </a:prstGeom>
          <a:noFill/>
          <a:ln w="28575">
            <a:solidFill>
              <a:schemeClr val="tx1"/>
            </a:solidFill>
            <a:round/>
            <a:headEnd type="triangle" w="med" len="med"/>
            <a:tailEnd type="triangle" w="med" len="med"/>
          </a:ln>
        </p:spPr>
      </p:cxnSp>
      <p:cxnSp>
        <p:nvCxnSpPr>
          <p:cNvPr id="22543" name="AutoShape 17"/>
          <p:cNvCxnSpPr>
            <a:cxnSpLocks noChangeShapeType="1"/>
            <a:stCxn id="22535" idx="4"/>
            <a:endCxn id="22554" idx="7"/>
          </p:cNvCxnSpPr>
          <p:nvPr/>
        </p:nvCxnSpPr>
        <p:spPr bwMode="auto">
          <a:xfrm flipH="1">
            <a:off x="7043738" y="3690938"/>
            <a:ext cx="409575" cy="600075"/>
          </a:xfrm>
          <a:prstGeom prst="straightConnector1">
            <a:avLst/>
          </a:prstGeom>
          <a:noFill/>
          <a:ln w="28575">
            <a:solidFill>
              <a:schemeClr val="tx1"/>
            </a:solidFill>
            <a:round/>
            <a:headEnd type="triangle" w="med" len="med"/>
            <a:tailEnd type="triangle" w="med" len="med"/>
          </a:ln>
        </p:spPr>
      </p:cxnSp>
      <p:cxnSp>
        <p:nvCxnSpPr>
          <p:cNvPr id="22544" name="AutoShape 18"/>
          <p:cNvCxnSpPr>
            <a:cxnSpLocks noChangeShapeType="1"/>
            <a:stCxn id="22536" idx="4"/>
            <a:endCxn id="22538" idx="0"/>
          </p:cNvCxnSpPr>
          <p:nvPr/>
        </p:nvCxnSpPr>
        <p:spPr bwMode="auto">
          <a:xfrm>
            <a:off x="4464050" y="2430463"/>
            <a:ext cx="1588" cy="412750"/>
          </a:xfrm>
          <a:prstGeom prst="straightConnector1">
            <a:avLst/>
          </a:prstGeom>
          <a:noFill/>
          <a:ln w="28575">
            <a:solidFill>
              <a:schemeClr val="tx1"/>
            </a:solidFill>
            <a:round/>
            <a:headEnd type="triangle" w="med" len="med"/>
            <a:tailEnd type="triangle" w="med" len="med"/>
          </a:ln>
        </p:spPr>
      </p:cxnSp>
      <p:cxnSp>
        <p:nvCxnSpPr>
          <p:cNvPr id="22545" name="AutoShape 19"/>
          <p:cNvCxnSpPr>
            <a:cxnSpLocks noChangeShapeType="1"/>
            <a:stCxn id="22553" idx="7"/>
            <a:endCxn id="22538" idx="2"/>
          </p:cNvCxnSpPr>
          <p:nvPr/>
        </p:nvCxnSpPr>
        <p:spPr bwMode="auto">
          <a:xfrm flipV="1">
            <a:off x="3514725" y="3727450"/>
            <a:ext cx="950913" cy="565150"/>
          </a:xfrm>
          <a:prstGeom prst="straightConnector1">
            <a:avLst/>
          </a:prstGeom>
          <a:noFill/>
          <a:ln w="28575">
            <a:solidFill>
              <a:schemeClr val="tx1"/>
            </a:solidFill>
            <a:round/>
            <a:headEnd type="triangle" w="med" len="med"/>
            <a:tailEnd type="triangle" w="med" len="med"/>
          </a:ln>
        </p:spPr>
      </p:cxnSp>
      <p:cxnSp>
        <p:nvCxnSpPr>
          <p:cNvPr id="22546" name="AutoShape 20"/>
          <p:cNvCxnSpPr>
            <a:cxnSpLocks noChangeShapeType="1"/>
            <a:stCxn id="22554" idx="1"/>
            <a:endCxn id="22538" idx="2"/>
          </p:cNvCxnSpPr>
          <p:nvPr/>
        </p:nvCxnSpPr>
        <p:spPr bwMode="auto">
          <a:xfrm flipH="1" flipV="1">
            <a:off x="4465638" y="3727450"/>
            <a:ext cx="949325" cy="563563"/>
          </a:xfrm>
          <a:prstGeom prst="straightConnector1">
            <a:avLst/>
          </a:prstGeom>
          <a:noFill/>
          <a:ln w="28575">
            <a:solidFill>
              <a:schemeClr val="tx1"/>
            </a:solidFill>
            <a:round/>
            <a:headEnd type="triangle" w="med" len="med"/>
            <a:tailEnd type="triangle" w="med" len="med"/>
          </a:ln>
        </p:spPr>
      </p:cxnSp>
      <p:sp>
        <p:nvSpPr>
          <p:cNvPr id="22547" name="Text Box 21"/>
          <p:cNvSpPr txBox="1">
            <a:spLocks noChangeArrowheads="1"/>
          </p:cNvSpPr>
          <p:nvPr/>
        </p:nvSpPr>
        <p:spPr bwMode="auto">
          <a:xfrm>
            <a:off x="3563938" y="2852738"/>
            <a:ext cx="1800225" cy="579437"/>
          </a:xfrm>
          <a:prstGeom prst="rect">
            <a:avLst/>
          </a:prstGeom>
          <a:noFill/>
          <a:ln w="9525">
            <a:noFill/>
            <a:miter lim="800000"/>
            <a:headEnd/>
            <a:tailEnd/>
          </a:ln>
        </p:spPr>
        <p:txBody>
          <a:bodyPr>
            <a:spAutoFit/>
          </a:bodyPr>
          <a:lstStyle/>
          <a:p>
            <a:pPr algn="ctr">
              <a:spcBef>
                <a:spcPct val="50000"/>
              </a:spcBef>
            </a:pPr>
            <a:r>
              <a:rPr lang="en-GB" sz="1400" b="1"/>
              <a:t>Mission</a:t>
            </a:r>
          </a:p>
          <a:p>
            <a:pPr algn="ctr">
              <a:spcBef>
                <a:spcPct val="50000"/>
              </a:spcBef>
            </a:pPr>
            <a:r>
              <a:rPr lang="en-GB" sz="1200"/>
              <a:t>Objectives and Strategy</a:t>
            </a:r>
            <a:endParaRPr lang="en-US" sz="1200"/>
          </a:p>
        </p:txBody>
      </p:sp>
      <p:sp>
        <p:nvSpPr>
          <p:cNvPr id="22548" name="Text Box 22"/>
          <p:cNvSpPr txBox="1">
            <a:spLocks noChangeArrowheads="1"/>
          </p:cNvSpPr>
          <p:nvPr/>
        </p:nvSpPr>
        <p:spPr bwMode="auto">
          <a:xfrm>
            <a:off x="3248025" y="1684338"/>
            <a:ext cx="2447925" cy="579437"/>
          </a:xfrm>
          <a:prstGeom prst="rect">
            <a:avLst/>
          </a:prstGeom>
          <a:noFill/>
          <a:ln w="9525">
            <a:noFill/>
            <a:miter lim="800000"/>
            <a:headEnd/>
            <a:tailEnd/>
          </a:ln>
        </p:spPr>
        <p:txBody>
          <a:bodyPr>
            <a:spAutoFit/>
          </a:bodyPr>
          <a:lstStyle/>
          <a:p>
            <a:pPr algn="ctr">
              <a:spcBef>
                <a:spcPct val="50000"/>
              </a:spcBef>
            </a:pPr>
            <a:r>
              <a:rPr lang="en-GB" sz="1400" b="1"/>
              <a:t>Strategic Intent</a:t>
            </a:r>
          </a:p>
          <a:p>
            <a:pPr algn="ctr">
              <a:spcBef>
                <a:spcPct val="50000"/>
              </a:spcBef>
            </a:pPr>
            <a:r>
              <a:rPr lang="en-GB" sz="1200"/>
              <a:t>Vision of what you want to be</a:t>
            </a:r>
            <a:endParaRPr lang="en-US" sz="1200"/>
          </a:p>
        </p:txBody>
      </p:sp>
      <p:sp>
        <p:nvSpPr>
          <p:cNvPr id="22549" name="Text Box 23"/>
          <p:cNvSpPr txBox="1">
            <a:spLocks noChangeArrowheads="1"/>
          </p:cNvSpPr>
          <p:nvPr/>
        </p:nvSpPr>
        <p:spPr bwMode="auto">
          <a:xfrm>
            <a:off x="539750" y="2997200"/>
            <a:ext cx="2160588" cy="579438"/>
          </a:xfrm>
          <a:prstGeom prst="rect">
            <a:avLst/>
          </a:prstGeom>
          <a:noFill/>
          <a:ln w="9525">
            <a:noFill/>
            <a:miter lim="800000"/>
            <a:headEnd/>
            <a:tailEnd/>
          </a:ln>
        </p:spPr>
        <p:txBody>
          <a:bodyPr>
            <a:spAutoFit/>
          </a:bodyPr>
          <a:lstStyle/>
          <a:p>
            <a:pPr algn="ctr">
              <a:spcBef>
                <a:spcPct val="50000"/>
              </a:spcBef>
            </a:pPr>
            <a:r>
              <a:rPr lang="en-GB" sz="1400" b="1"/>
              <a:t>Market Definition</a:t>
            </a:r>
          </a:p>
          <a:p>
            <a:pPr algn="ctr">
              <a:spcBef>
                <a:spcPct val="50000"/>
              </a:spcBef>
            </a:pPr>
            <a:r>
              <a:rPr lang="en-GB" sz="1200"/>
              <a:t>Customer Targets</a:t>
            </a:r>
            <a:endParaRPr lang="en-US" sz="1200"/>
          </a:p>
        </p:txBody>
      </p:sp>
      <p:sp>
        <p:nvSpPr>
          <p:cNvPr id="22550" name="Text Box 24"/>
          <p:cNvSpPr txBox="1">
            <a:spLocks noChangeArrowheads="1"/>
          </p:cNvSpPr>
          <p:nvPr/>
        </p:nvSpPr>
        <p:spPr bwMode="auto">
          <a:xfrm>
            <a:off x="6372225" y="2997200"/>
            <a:ext cx="2232025" cy="579438"/>
          </a:xfrm>
          <a:prstGeom prst="rect">
            <a:avLst/>
          </a:prstGeom>
          <a:noFill/>
          <a:ln w="9525">
            <a:noFill/>
            <a:miter lim="800000"/>
            <a:headEnd/>
            <a:tailEnd/>
          </a:ln>
        </p:spPr>
        <p:txBody>
          <a:bodyPr>
            <a:spAutoFit/>
          </a:bodyPr>
          <a:lstStyle/>
          <a:p>
            <a:pPr algn="ctr">
              <a:spcBef>
                <a:spcPct val="50000"/>
              </a:spcBef>
            </a:pPr>
            <a:r>
              <a:rPr lang="en-GB" sz="1400" b="1"/>
              <a:t>Company Values</a:t>
            </a:r>
          </a:p>
          <a:p>
            <a:pPr algn="ctr">
              <a:spcBef>
                <a:spcPct val="50000"/>
              </a:spcBef>
            </a:pPr>
            <a:r>
              <a:rPr lang="en-GB" sz="1200"/>
              <a:t>Guiding Principles</a:t>
            </a:r>
            <a:endParaRPr lang="en-US" sz="1200"/>
          </a:p>
        </p:txBody>
      </p:sp>
      <p:sp>
        <p:nvSpPr>
          <p:cNvPr id="22551" name="Text Box 25"/>
          <p:cNvSpPr txBox="1">
            <a:spLocks noChangeArrowheads="1"/>
          </p:cNvSpPr>
          <p:nvPr/>
        </p:nvSpPr>
        <p:spPr bwMode="auto">
          <a:xfrm>
            <a:off x="1547813" y="4348163"/>
            <a:ext cx="2303462" cy="579437"/>
          </a:xfrm>
          <a:prstGeom prst="rect">
            <a:avLst/>
          </a:prstGeom>
          <a:noFill/>
          <a:ln w="9525">
            <a:noFill/>
            <a:miter lim="800000"/>
            <a:headEnd/>
            <a:tailEnd/>
          </a:ln>
        </p:spPr>
        <p:txBody>
          <a:bodyPr>
            <a:spAutoFit/>
          </a:bodyPr>
          <a:lstStyle/>
          <a:p>
            <a:pPr algn="ctr">
              <a:spcBef>
                <a:spcPct val="50000"/>
              </a:spcBef>
            </a:pPr>
            <a:r>
              <a:rPr lang="en-GB" sz="1400" b="1"/>
              <a:t>Competitive Positioning</a:t>
            </a:r>
          </a:p>
          <a:p>
            <a:pPr algn="ctr">
              <a:spcBef>
                <a:spcPct val="50000"/>
              </a:spcBef>
            </a:pPr>
            <a:r>
              <a:rPr lang="en-GB" sz="1200"/>
              <a:t>Differential Advantage</a:t>
            </a:r>
            <a:endParaRPr lang="en-US" sz="1200"/>
          </a:p>
        </p:txBody>
      </p:sp>
      <p:sp>
        <p:nvSpPr>
          <p:cNvPr id="22552" name="Text Box 26"/>
          <p:cNvSpPr txBox="1">
            <a:spLocks noChangeArrowheads="1"/>
          </p:cNvSpPr>
          <p:nvPr/>
        </p:nvSpPr>
        <p:spPr bwMode="auto">
          <a:xfrm>
            <a:off x="5029200" y="4348163"/>
            <a:ext cx="2438400" cy="579437"/>
          </a:xfrm>
          <a:prstGeom prst="rect">
            <a:avLst/>
          </a:prstGeom>
          <a:noFill/>
          <a:ln w="9525">
            <a:noFill/>
            <a:miter lim="800000"/>
            <a:headEnd/>
            <a:tailEnd/>
          </a:ln>
        </p:spPr>
        <p:txBody>
          <a:bodyPr>
            <a:spAutoFit/>
          </a:bodyPr>
          <a:lstStyle/>
          <a:p>
            <a:pPr algn="ctr">
              <a:spcBef>
                <a:spcPct val="50000"/>
              </a:spcBef>
            </a:pPr>
            <a:r>
              <a:rPr lang="en-GB" sz="1400" b="1"/>
              <a:t>Distinctive Competencies</a:t>
            </a:r>
          </a:p>
          <a:p>
            <a:pPr algn="ctr">
              <a:spcBef>
                <a:spcPct val="50000"/>
              </a:spcBef>
            </a:pPr>
            <a:r>
              <a:rPr lang="en-GB" sz="1200"/>
              <a:t>Core skills</a:t>
            </a:r>
            <a:endParaRPr lang="en-US" sz="120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53975"/>
            <a:ext cx="8686800" cy="1143000"/>
          </a:xfrm>
          <a:noFill/>
        </p:spPr>
        <p:txBody>
          <a:bodyPr/>
          <a:lstStyle/>
          <a:p>
            <a:pPr algn="ctr" eaLnBrk="1" hangingPunct="1"/>
            <a:r>
              <a:rPr lang="en-GB" smtClean="0">
                <a:latin typeface="Arial" charset="0"/>
                <a:cs typeface="Arial" charset="0"/>
              </a:rPr>
              <a:t>The Marketing Strategy Process</a:t>
            </a:r>
          </a:p>
        </p:txBody>
      </p:sp>
      <p:sp>
        <p:nvSpPr>
          <p:cNvPr id="23555" name="AutoShape 3"/>
          <p:cNvSpPr>
            <a:spLocks noChangeArrowheads="1"/>
          </p:cNvSpPr>
          <p:nvPr/>
        </p:nvSpPr>
        <p:spPr bwMode="auto">
          <a:xfrm>
            <a:off x="700088" y="2295525"/>
            <a:ext cx="2209800" cy="622300"/>
          </a:xfrm>
          <a:prstGeom prst="roundRect">
            <a:avLst>
              <a:gd name="adj" fmla="val 16667"/>
            </a:avLst>
          </a:prstGeom>
          <a:solidFill>
            <a:srgbClr val="00CC00"/>
          </a:solidFill>
          <a:ln w="9525">
            <a:solidFill>
              <a:schemeClr val="tx1"/>
            </a:solidFill>
            <a:round/>
            <a:headEnd/>
            <a:tailEnd/>
          </a:ln>
        </p:spPr>
        <p:txBody>
          <a:bodyPr wrap="none" anchor="ctr"/>
          <a:lstStyle/>
          <a:p>
            <a:endParaRPr lang="en-GB"/>
          </a:p>
        </p:txBody>
      </p:sp>
      <p:sp>
        <p:nvSpPr>
          <p:cNvPr id="23556" name="Text Box 4"/>
          <p:cNvSpPr txBox="1">
            <a:spLocks noChangeArrowheads="1"/>
          </p:cNvSpPr>
          <p:nvPr/>
        </p:nvSpPr>
        <p:spPr bwMode="auto">
          <a:xfrm>
            <a:off x="738188" y="2349500"/>
            <a:ext cx="2133600" cy="549275"/>
          </a:xfrm>
          <a:prstGeom prst="rect">
            <a:avLst/>
          </a:prstGeom>
          <a:noFill/>
          <a:ln w="9525">
            <a:noFill/>
            <a:miter lim="800000"/>
            <a:headEnd/>
            <a:tailEnd/>
          </a:ln>
        </p:spPr>
        <p:txBody>
          <a:bodyPr>
            <a:spAutoFit/>
          </a:bodyPr>
          <a:lstStyle/>
          <a:p>
            <a:pPr algn="ctr" eaLnBrk="0" hangingPunct="0">
              <a:lnSpc>
                <a:spcPct val="75000"/>
              </a:lnSpc>
              <a:spcBef>
                <a:spcPct val="50000"/>
              </a:spcBef>
            </a:pPr>
            <a:r>
              <a:rPr lang="en-GB" sz="2000" b="1"/>
              <a:t>Industry  Analysis</a:t>
            </a:r>
          </a:p>
        </p:txBody>
      </p:sp>
      <p:sp>
        <p:nvSpPr>
          <p:cNvPr id="23557" name="AutoShape 5"/>
          <p:cNvSpPr>
            <a:spLocks noChangeArrowheads="1"/>
          </p:cNvSpPr>
          <p:nvPr/>
        </p:nvSpPr>
        <p:spPr bwMode="auto">
          <a:xfrm>
            <a:off x="58738" y="3421063"/>
            <a:ext cx="2209800" cy="622300"/>
          </a:xfrm>
          <a:prstGeom prst="roundRect">
            <a:avLst>
              <a:gd name="adj" fmla="val 16667"/>
            </a:avLst>
          </a:prstGeom>
          <a:solidFill>
            <a:srgbClr val="00CC00"/>
          </a:solidFill>
          <a:ln w="9525">
            <a:solidFill>
              <a:schemeClr val="tx1"/>
            </a:solidFill>
            <a:round/>
            <a:headEnd/>
            <a:tailEnd/>
          </a:ln>
        </p:spPr>
        <p:txBody>
          <a:bodyPr wrap="none" anchor="ctr"/>
          <a:lstStyle/>
          <a:p>
            <a:endParaRPr lang="en-GB"/>
          </a:p>
        </p:txBody>
      </p:sp>
      <p:sp>
        <p:nvSpPr>
          <p:cNvPr id="23558" name="Text Box 6"/>
          <p:cNvSpPr txBox="1">
            <a:spLocks noChangeArrowheads="1"/>
          </p:cNvSpPr>
          <p:nvPr/>
        </p:nvSpPr>
        <p:spPr bwMode="auto">
          <a:xfrm>
            <a:off x="120650" y="3503613"/>
            <a:ext cx="2084388" cy="396875"/>
          </a:xfrm>
          <a:prstGeom prst="rect">
            <a:avLst/>
          </a:prstGeom>
          <a:noFill/>
          <a:ln w="9525">
            <a:noFill/>
            <a:miter lim="800000"/>
            <a:headEnd/>
            <a:tailEnd/>
          </a:ln>
        </p:spPr>
        <p:txBody>
          <a:bodyPr>
            <a:spAutoFit/>
          </a:bodyPr>
          <a:lstStyle/>
          <a:p>
            <a:pPr algn="ctr" eaLnBrk="0" hangingPunct="0">
              <a:spcBef>
                <a:spcPct val="50000"/>
              </a:spcBef>
            </a:pPr>
            <a:r>
              <a:rPr lang="en-GB" sz="2000" b="1"/>
              <a:t>Market Target</a:t>
            </a:r>
          </a:p>
        </p:txBody>
      </p:sp>
      <p:sp>
        <p:nvSpPr>
          <p:cNvPr id="23559" name="AutoShape 7"/>
          <p:cNvSpPr>
            <a:spLocks noChangeArrowheads="1"/>
          </p:cNvSpPr>
          <p:nvPr/>
        </p:nvSpPr>
        <p:spPr bwMode="auto">
          <a:xfrm>
            <a:off x="6877050" y="3429000"/>
            <a:ext cx="2065338" cy="622300"/>
          </a:xfrm>
          <a:prstGeom prst="roundRect">
            <a:avLst>
              <a:gd name="adj" fmla="val 16667"/>
            </a:avLst>
          </a:prstGeom>
          <a:solidFill>
            <a:srgbClr val="00CC00"/>
          </a:solidFill>
          <a:ln w="9525">
            <a:solidFill>
              <a:schemeClr val="tx1"/>
            </a:solidFill>
            <a:round/>
            <a:headEnd/>
            <a:tailEnd/>
          </a:ln>
        </p:spPr>
        <p:txBody>
          <a:bodyPr wrap="none" anchor="ctr"/>
          <a:lstStyle/>
          <a:p>
            <a:endParaRPr lang="en-GB"/>
          </a:p>
        </p:txBody>
      </p:sp>
      <p:sp>
        <p:nvSpPr>
          <p:cNvPr id="23560" name="Text Box 8"/>
          <p:cNvSpPr txBox="1">
            <a:spLocks noChangeArrowheads="1"/>
          </p:cNvSpPr>
          <p:nvPr/>
        </p:nvSpPr>
        <p:spPr bwMode="auto">
          <a:xfrm>
            <a:off x="7019925" y="3455988"/>
            <a:ext cx="1773238" cy="549275"/>
          </a:xfrm>
          <a:prstGeom prst="rect">
            <a:avLst/>
          </a:prstGeom>
          <a:noFill/>
          <a:ln w="9525">
            <a:noFill/>
            <a:miter lim="800000"/>
            <a:headEnd/>
            <a:tailEnd/>
          </a:ln>
        </p:spPr>
        <p:txBody>
          <a:bodyPr>
            <a:spAutoFit/>
          </a:bodyPr>
          <a:lstStyle/>
          <a:p>
            <a:pPr algn="ctr" eaLnBrk="0" hangingPunct="0">
              <a:lnSpc>
                <a:spcPct val="75000"/>
              </a:lnSpc>
              <a:spcBef>
                <a:spcPct val="50000"/>
              </a:spcBef>
            </a:pPr>
            <a:r>
              <a:rPr lang="en-GB" sz="2000" b="1"/>
              <a:t>Competitive Advantage</a:t>
            </a:r>
            <a:endParaRPr lang="en-GB" sz="2400" b="1"/>
          </a:p>
        </p:txBody>
      </p:sp>
      <p:sp>
        <p:nvSpPr>
          <p:cNvPr id="23561" name="AutoShape 9"/>
          <p:cNvSpPr>
            <a:spLocks noChangeArrowheads="1"/>
          </p:cNvSpPr>
          <p:nvPr/>
        </p:nvSpPr>
        <p:spPr bwMode="auto">
          <a:xfrm>
            <a:off x="6142038" y="4503738"/>
            <a:ext cx="2209800" cy="622300"/>
          </a:xfrm>
          <a:prstGeom prst="roundRect">
            <a:avLst>
              <a:gd name="adj" fmla="val 16667"/>
            </a:avLst>
          </a:prstGeom>
          <a:solidFill>
            <a:srgbClr val="FFFF00"/>
          </a:solidFill>
          <a:ln w="9525">
            <a:solidFill>
              <a:schemeClr val="tx1"/>
            </a:solidFill>
            <a:round/>
            <a:headEnd/>
            <a:tailEnd/>
          </a:ln>
        </p:spPr>
        <p:txBody>
          <a:bodyPr wrap="none" anchor="ctr"/>
          <a:lstStyle/>
          <a:p>
            <a:endParaRPr lang="en-GB"/>
          </a:p>
        </p:txBody>
      </p:sp>
      <p:sp>
        <p:nvSpPr>
          <p:cNvPr id="23562" name="Text Box 10"/>
          <p:cNvSpPr txBox="1">
            <a:spLocks noChangeArrowheads="1"/>
          </p:cNvSpPr>
          <p:nvPr/>
        </p:nvSpPr>
        <p:spPr bwMode="auto">
          <a:xfrm>
            <a:off x="6172200" y="4586288"/>
            <a:ext cx="2181225" cy="396875"/>
          </a:xfrm>
          <a:prstGeom prst="rect">
            <a:avLst/>
          </a:prstGeom>
          <a:noFill/>
          <a:ln w="9525">
            <a:noFill/>
            <a:miter lim="800000"/>
            <a:headEnd/>
            <a:tailEnd/>
          </a:ln>
        </p:spPr>
        <p:txBody>
          <a:bodyPr>
            <a:spAutoFit/>
          </a:bodyPr>
          <a:lstStyle/>
          <a:p>
            <a:pPr algn="ctr" eaLnBrk="0" hangingPunct="0">
              <a:spcBef>
                <a:spcPct val="50000"/>
              </a:spcBef>
            </a:pPr>
            <a:r>
              <a:rPr lang="en-GB" sz="2000" b="1"/>
              <a:t>Organisation</a:t>
            </a:r>
          </a:p>
        </p:txBody>
      </p:sp>
      <p:sp>
        <p:nvSpPr>
          <p:cNvPr id="23563" name="AutoShape 11"/>
          <p:cNvSpPr>
            <a:spLocks noChangeArrowheads="1"/>
          </p:cNvSpPr>
          <p:nvPr/>
        </p:nvSpPr>
        <p:spPr bwMode="auto">
          <a:xfrm>
            <a:off x="700088" y="4503738"/>
            <a:ext cx="2209800" cy="622300"/>
          </a:xfrm>
          <a:prstGeom prst="roundRect">
            <a:avLst>
              <a:gd name="adj" fmla="val 16667"/>
            </a:avLst>
          </a:prstGeom>
          <a:solidFill>
            <a:srgbClr val="FFFF00"/>
          </a:solidFill>
          <a:ln w="9525">
            <a:solidFill>
              <a:schemeClr val="tx1"/>
            </a:solidFill>
            <a:round/>
            <a:headEnd/>
            <a:tailEnd/>
          </a:ln>
        </p:spPr>
        <p:txBody>
          <a:bodyPr wrap="none" anchor="ctr"/>
          <a:lstStyle/>
          <a:p>
            <a:endParaRPr lang="en-GB"/>
          </a:p>
        </p:txBody>
      </p:sp>
      <p:sp>
        <p:nvSpPr>
          <p:cNvPr id="23564" name="Text Box 12"/>
          <p:cNvSpPr txBox="1">
            <a:spLocks noChangeArrowheads="1"/>
          </p:cNvSpPr>
          <p:nvPr/>
        </p:nvSpPr>
        <p:spPr bwMode="auto">
          <a:xfrm>
            <a:off x="1100138" y="4586288"/>
            <a:ext cx="1408112" cy="396875"/>
          </a:xfrm>
          <a:prstGeom prst="rect">
            <a:avLst/>
          </a:prstGeom>
          <a:noFill/>
          <a:ln w="9525">
            <a:noFill/>
            <a:miter lim="800000"/>
            <a:headEnd/>
            <a:tailEnd/>
          </a:ln>
        </p:spPr>
        <p:txBody>
          <a:bodyPr>
            <a:spAutoFit/>
          </a:bodyPr>
          <a:lstStyle/>
          <a:p>
            <a:pPr algn="ctr" eaLnBrk="0" hangingPunct="0">
              <a:spcBef>
                <a:spcPct val="50000"/>
              </a:spcBef>
            </a:pPr>
            <a:r>
              <a:rPr lang="en-GB" sz="2000" b="1"/>
              <a:t>Control</a:t>
            </a:r>
          </a:p>
        </p:txBody>
      </p:sp>
      <p:sp>
        <p:nvSpPr>
          <p:cNvPr id="23565" name="Text Box 13"/>
          <p:cNvSpPr txBox="1">
            <a:spLocks noChangeArrowheads="1"/>
          </p:cNvSpPr>
          <p:nvPr/>
        </p:nvSpPr>
        <p:spPr bwMode="auto">
          <a:xfrm>
            <a:off x="3429000" y="2373313"/>
            <a:ext cx="2057400" cy="457200"/>
          </a:xfrm>
          <a:prstGeom prst="rect">
            <a:avLst/>
          </a:prstGeom>
          <a:noFill/>
          <a:ln w="9525">
            <a:noFill/>
            <a:miter lim="800000"/>
            <a:headEnd/>
            <a:tailEnd/>
          </a:ln>
        </p:spPr>
        <p:txBody>
          <a:bodyPr>
            <a:spAutoFit/>
          </a:bodyPr>
          <a:lstStyle/>
          <a:p>
            <a:pPr algn="ctr" eaLnBrk="0" hangingPunct="0">
              <a:spcBef>
                <a:spcPct val="50000"/>
              </a:spcBef>
            </a:pPr>
            <a:endParaRPr lang="en-GB" sz="2400" b="1"/>
          </a:p>
        </p:txBody>
      </p:sp>
      <p:sp>
        <p:nvSpPr>
          <p:cNvPr id="23566" name="AutoShape 14"/>
          <p:cNvSpPr>
            <a:spLocks noChangeArrowheads="1"/>
          </p:cNvSpPr>
          <p:nvPr/>
        </p:nvSpPr>
        <p:spPr bwMode="auto">
          <a:xfrm>
            <a:off x="3389313" y="3389313"/>
            <a:ext cx="2212975" cy="685800"/>
          </a:xfrm>
          <a:prstGeom prst="roundRect">
            <a:avLst>
              <a:gd name="adj" fmla="val 16667"/>
            </a:avLst>
          </a:prstGeom>
          <a:solidFill>
            <a:schemeClr val="accent1"/>
          </a:solidFill>
          <a:ln w="9525">
            <a:solidFill>
              <a:schemeClr val="tx1"/>
            </a:solidFill>
            <a:round/>
            <a:headEnd/>
            <a:tailEnd/>
          </a:ln>
        </p:spPr>
        <p:txBody>
          <a:bodyPr wrap="none" anchor="ctr"/>
          <a:lstStyle/>
          <a:p>
            <a:endParaRPr lang="en-GB"/>
          </a:p>
        </p:txBody>
      </p:sp>
      <p:sp>
        <p:nvSpPr>
          <p:cNvPr id="23567" name="Text Box 15"/>
          <p:cNvSpPr txBox="1">
            <a:spLocks noChangeArrowheads="1"/>
          </p:cNvSpPr>
          <p:nvPr/>
        </p:nvSpPr>
        <p:spPr bwMode="auto">
          <a:xfrm>
            <a:off x="3427413" y="3444875"/>
            <a:ext cx="2136775" cy="549275"/>
          </a:xfrm>
          <a:prstGeom prst="rect">
            <a:avLst/>
          </a:prstGeom>
          <a:noFill/>
          <a:ln w="9525">
            <a:noFill/>
            <a:miter lim="800000"/>
            <a:headEnd/>
            <a:tailEnd/>
          </a:ln>
        </p:spPr>
        <p:txBody>
          <a:bodyPr>
            <a:spAutoFit/>
          </a:bodyPr>
          <a:lstStyle/>
          <a:p>
            <a:pPr algn="ctr" eaLnBrk="0" hangingPunct="0">
              <a:lnSpc>
                <a:spcPct val="75000"/>
              </a:lnSpc>
              <a:spcBef>
                <a:spcPct val="50000"/>
              </a:spcBef>
            </a:pPr>
            <a:r>
              <a:rPr lang="en-GB" sz="2000" b="1"/>
              <a:t>Competitive Positioning</a:t>
            </a:r>
          </a:p>
        </p:txBody>
      </p:sp>
      <p:sp>
        <p:nvSpPr>
          <p:cNvPr id="23568" name="AutoShape 16"/>
          <p:cNvSpPr>
            <a:spLocks noChangeArrowheads="1"/>
          </p:cNvSpPr>
          <p:nvPr/>
        </p:nvSpPr>
        <p:spPr bwMode="auto">
          <a:xfrm>
            <a:off x="3392488" y="4471988"/>
            <a:ext cx="2212975" cy="685800"/>
          </a:xfrm>
          <a:prstGeom prst="roundRect">
            <a:avLst>
              <a:gd name="adj" fmla="val 16667"/>
            </a:avLst>
          </a:prstGeom>
          <a:solidFill>
            <a:schemeClr val="accent1"/>
          </a:solidFill>
          <a:ln w="9525">
            <a:solidFill>
              <a:schemeClr val="tx1"/>
            </a:solidFill>
            <a:round/>
            <a:headEnd/>
            <a:tailEnd/>
          </a:ln>
        </p:spPr>
        <p:txBody>
          <a:bodyPr wrap="none" anchor="ctr"/>
          <a:lstStyle/>
          <a:p>
            <a:endParaRPr lang="en-GB"/>
          </a:p>
        </p:txBody>
      </p:sp>
      <p:sp>
        <p:nvSpPr>
          <p:cNvPr id="23569" name="Text Box 17"/>
          <p:cNvSpPr txBox="1">
            <a:spLocks noChangeArrowheads="1"/>
          </p:cNvSpPr>
          <p:nvPr/>
        </p:nvSpPr>
        <p:spPr bwMode="auto">
          <a:xfrm>
            <a:off x="3492500" y="4613275"/>
            <a:ext cx="2087563" cy="396875"/>
          </a:xfrm>
          <a:prstGeom prst="rect">
            <a:avLst/>
          </a:prstGeom>
          <a:noFill/>
          <a:ln w="9525">
            <a:noFill/>
            <a:miter lim="800000"/>
            <a:headEnd/>
            <a:tailEnd/>
          </a:ln>
        </p:spPr>
        <p:txBody>
          <a:bodyPr>
            <a:spAutoFit/>
          </a:bodyPr>
          <a:lstStyle/>
          <a:p>
            <a:pPr algn="ctr" eaLnBrk="0" hangingPunct="0">
              <a:spcBef>
                <a:spcPct val="50000"/>
              </a:spcBef>
            </a:pPr>
            <a:r>
              <a:rPr lang="en-GB" sz="2000" b="1"/>
              <a:t>Implementation</a:t>
            </a:r>
          </a:p>
        </p:txBody>
      </p:sp>
      <p:sp>
        <p:nvSpPr>
          <p:cNvPr id="23570" name="Text Box 18"/>
          <p:cNvSpPr txBox="1">
            <a:spLocks noChangeArrowheads="1"/>
          </p:cNvSpPr>
          <p:nvPr/>
        </p:nvSpPr>
        <p:spPr bwMode="auto">
          <a:xfrm>
            <a:off x="3352800" y="5668963"/>
            <a:ext cx="2209800" cy="396875"/>
          </a:xfrm>
          <a:prstGeom prst="rect">
            <a:avLst/>
          </a:prstGeom>
          <a:noFill/>
          <a:ln w="9525">
            <a:noFill/>
            <a:miter lim="800000"/>
            <a:headEnd/>
            <a:tailEnd/>
          </a:ln>
        </p:spPr>
        <p:txBody>
          <a:bodyPr>
            <a:spAutoFit/>
          </a:bodyPr>
          <a:lstStyle/>
          <a:p>
            <a:pPr algn="ctr" eaLnBrk="0" hangingPunct="0">
              <a:spcBef>
                <a:spcPct val="50000"/>
              </a:spcBef>
            </a:pPr>
            <a:endParaRPr lang="en-GB" sz="2000" b="1"/>
          </a:p>
        </p:txBody>
      </p:sp>
      <p:sp>
        <p:nvSpPr>
          <p:cNvPr id="23571" name="AutoShape 19"/>
          <p:cNvSpPr>
            <a:spLocks noChangeArrowheads="1"/>
          </p:cNvSpPr>
          <p:nvPr/>
        </p:nvSpPr>
        <p:spPr bwMode="auto">
          <a:xfrm>
            <a:off x="3389313" y="2259013"/>
            <a:ext cx="2212975" cy="685800"/>
          </a:xfrm>
          <a:prstGeom prst="roundRect">
            <a:avLst>
              <a:gd name="adj" fmla="val 16667"/>
            </a:avLst>
          </a:prstGeom>
          <a:solidFill>
            <a:schemeClr val="accent1"/>
          </a:solidFill>
          <a:ln w="9525">
            <a:solidFill>
              <a:schemeClr val="tx1"/>
            </a:solidFill>
            <a:round/>
            <a:headEnd/>
            <a:tailEnd/>
          </a:ln>
        </p:spPr>
        <p:txBody>
          <a:bodyPr wrap="none" anchor="ctr"/>
          <a:lstStyle/>
          <a:p>
            <a:endParaRPr lang="en-GB"/>
          </a:p>
        </p:txBody>
      </p:sp>
      <p:sp>
        <p:nvSpPr>
          <p:cNvPr id="30740" name="Text Box 20"/>
          <p:cNvSpPr txBox="1">
            <a:spLocks noChangeArrowheads="1"/>
          </p:cNvSpPr>
          <p:nvPr/>
        </p:nvSpPr>
        <p:spPr bwMode="auto">
          <a:xfrm>
            <a:off x="3403600" y="2373313"/>
            <a:ext cx="2198688" cy="396875"/>
          </a:xfrm>
          <a:prstGeom prst="rect">
            <a:avLst/>
          </a:prstGeom>
          <a:noFill/>
          <a:ln w="9525">
            <a:noFill/>
            <a:miter lim="800000"/>
            <a:headEnd/>
            <a:tailEnd/>
          </a:ln>
          <a:effectLst/>
        </p:spPr>
        <p:txBody>
          <a:bodyPr>
            <a:spAutoFit/>
          </a:bodyPr>
          <a:lstStyle/>
          <a:p>
            <a:pPr algn="ctr" eaLnBrk="0" hangingPunct="0">
              <a:spcBef>
                <a:spcPct val="50000"/>
              </a:spcBef>
              <a:defRPr/>
            </a:pPr>
            <a:r>
              <a:rPr lang="en-GB" sz="2000" b="1" dirty="0"/>
              <a:t>Core Strategy</a:t>
            </a:r>
            <a:endParaRPr lang="en-GB" sz="2000" b="1" dirty="0">
              <a:effectLst>
                <a:outerShdw blurRad="38100" dist="38100" dir="2700000" algn="tl">
                  <a:srgbClr val="C0C0C0"/>
                </a:outerShdw>
              </a:effectLst>
            </a:endParaRPr>
          </a:p>
        </p:txBody>
      </p:sp>
      <p:sp>
        <p:nvSpPr>
          <p:cNvPr id="23573" name="AutoShape 21"/>
          <p:cNvSpPr>
            <a:spLocks noChangeArrowheads="1"/>
          </p:cNvSpPr>
          <p:nvPr/>
        </p:nvSpPr>
        <p:spPr bwMode="auto">
          <a:xfrm>
            <a:off x="3390900" y="5589588"/>
            <a:ext cx="2209800" cy="622300"/>
          </a:xfrm>
          <a:prstGeom prst="roundRect">
            <a:avLst>
              <a:gd name="adj" fmla="val 16667"/>
            </a:avLst>
          </a:prstGeom>
          <a:solidFill>
            <a:srgbClr val="FFFF00"/>
          </a:solidFill>
          <a:ln w="9525">
            <a:solidFill>
              <a:schemeClr val="tx1"/>
            </a:solidFill>
            <a:round/>
            <a:headEnd/>
            <a:tailEnd/>
          </a:ln>
        </p:spPr>
        <p:txBody>
          <a:bodyPr wrap="none" anchor="ctr"/>
          <a:lstStyle/>
          <a:p>
            <a:endParaRPr lang="en-GB"/>
          </a:p>
        </p:txBody>
      </p:sp>
      <p:sp>
        <p:nvSpPr>
          <p:cNvPr id="23574" name="Text Box 22"/>
          <p:cNvSpPr txBox="1">
            <a:spLocks noChangeArrowheads="1"/>
          </p:cNvSpPr>
          <p:nvPr/>
        </p:nvSpPr>
        <p:spPr bwMode="auto">
          <a:xfrm>
            <a:off x="3417888" y="5672138"/>
            <a:ext cx="2155825" cy="396875"/>
          </a:xfrm>
          <a:prstGeom prst="rect">
            <a:avLst/>
          </a:prstGeom>
          <a:noFill/>
          <a:ln w="9525">
            <a:noFill/>
            <a:miter lim="800000"/>
            <a:headEnd/>
            <a:tailEnd/>
          </a:ln>
        </p:spPr>
        <p:txBody>
          <a:bodyPr>
            <a:spAutoFit/>
          </a:bodyPr>
          <a:lstStyle/>
          <a:p>
            <a:pPr algn="ctr" eaLnBrk="0" hangingPunct="0">
              <a:spcBef>
                <a:spcPct val="50000"/>
              </a:spcBef>
            </a:pPr>
            <a:r>
              <a:rPr lang="en-GB" sz="2000" b="1"/>
              <a:t>Marketing Mix</a:t>
            </a:r>
          </a:p>
        </p:txBody>
      </p:sp>
      <p:sp>
        <p:nvSpPr>
          <p:cNvPr id="23575" name="Line 23"/>
          <p:cNvSpPr>
            <a:spLocks noChangeShapeType="1"/>
          </p:cNvSpPr>
          <p:nvPr/>
        </p:nvSpPr>
        <p:spPr bwMode="auto">
          <a:xfrm flipH="1">
            <a:off x="827088" y="2924175"/>
            <a:ext cx="360362" cy="504825"/>
          </a:xfrm>
          <a:prstGeom prst="line">
            <a:avLst/>
          </a:prstGeom>
          <a:noFill/>
          <a:ln w="28575">
            <a:solidFill>
              <a:schemeClr val="tx1"/>
            </a:solidFill>
            <a:round/>
            <a:headEnd type="triangle" w="med" len="sm"/>
            <a:tailEnd type="triangle" w="med" len="sm"/>
          </a:ln>
        </p:spPr>
        <p:txBody>
          <a:bodyPr/>
          <a:lstStyle/>
          <a:p>
            <a:endParaRPr lang="en-GB"/>
          </a:p>
        </p:txBody>
      </p:sp>
      <p:sp>
        <p:nvSpPr>
          <p:cNvPr id="23576" name="Line 24"/>
          <p:cNvSpPr>
            <a:spLocks noChangeShapeType="1"/>
          </p:cNvSpPr>
          <p:nvPr/>
        </p:nvSpPr>
        <p:spPr bwMode="auto">
          <a:xfrm>
            <a:off x="7956550" y="2924175"/>
            <a:ext cx="431800" cy="504825"/>
          </a:xfrm>
          <a:prstGeom prst="line">
            <a:avLst/>
          </a:prstGeom>
          <a:noFill/>
          <a:ln w="28575">
            <a:solidFill>
              <a:schemeClr val="tx1"/>
            </a:solidFill>
            <a:round/>
            <a:headEnd type="triangle" w="med" len="sm"/>
            <a:tailEnd type="triangle" w="med" len="sm"/>
          </a:ln>
        </p:spPr>
        <p:txBody>
          <a:bodyPr/>
          <a:lstStyle/>
          <a:p>
            <a:endParaRPr lang="en-GB"/>
          </a:p>
        </p:txBody>
      </p:sp>
      <p:cxnSp>
        <p:nvCxnSpPr>
          <p:cNvPr id="23577" name="AutoShape 25"/>
          <p:cNvCxnSpPr>
            <a:cxnSpLocks noChangeShapeType="1"/>
            <a:stCxn id="23563" idx="2"/>
            <a:endCxn id="23573" idx="1"/>
          </p:cNvCxnSpPr>
          <p:nvPr/>
        </p:nvCxnSpPr>
        <p:spPr bwMode="auto">
          <a:xfrm>
            <a:off x="1804988" y="5126038"/>
            <a:ext cx="1585912" cy="774700"/>
          </a:xfrm>
          <a:prstGeom prst="straightConnector1">
            <a:avLst/>
          </a:prstGeom>
          <a:noFill/>
          <a:ln w="28575">
            <a:solidFill>
              <a:schemeClr val="tx1"/>
            </a:solidFill>
            <a:round/>
            <a:headEnd type="triangle" w="med" len="sm"/>
            <a:tailEnd type="triangle" w="med" len="sm"/>
          </a:ln>
        </p:spPr>
      </p:cxnSp>
      <p:cxnSp>
        <p:nvCxnSpPr>
          <p:cNvPr id="23578" name="AutoShape 26"/>
          <p:cNvCxnSpPr>
            <a:cxnSpLocks noChangeShapeType="1"/>
            <a:stCxn id="23561" idx="2"/>
            <a:endCxn id="23573" idx="3"/>
          </p:cNvCxnSpPr>
          <p:nvPr/>
        </p:nvCxnSpPr>
        <p:spPr bwMode="auto">
          <a:xfrm flipH="1">
            <a:off x="5600700" y="5126038"/>
            <a:ext cx="1646238" cy="774700"/>
          </a:xfrm>
          <a:prstGeom prst="straightConnector1">
            <a:avLst/>
          </a:prstGeom>
          <a:noFill/>
          <a:ln w="28575">
            <a:solidFill>
              <a:schemeClr val="tx1"/>
            </a:solidFill>
            <a:round/>
            <a:headEnd type="triangle" w="med" len="sm"/>
            <a:tailEnd type="triangle" w="med" len="sm"/>
          </a:ln>
        </p:spPr>
      </p:cxnSp>
      <p:cxnSp>
        <p:nvCxnSpPr>
          <p:cNvPr id="23579" name="AutoShape 27"/>
          <p:cNvCxnSpPr>
            <a:cxnSpLocks noChangeShapeType="1"/>
            <a:endCxn id="23571" idx="0"/>
          </p:cNvCxnSpPr>
          <p:nvPr/>
        </p:nvCxnSpPr>
        <p:spPr bwMode="auto">
          <a:xfrm>
            <a:off x="4495800" y="1830388"/>
            <a:ext cx="0" cy="428625"/>
          </a:xfrm>
          <a:prstGeom prst="straightConnector1">
            <a:avLst/>
          </a:prstGeom>
          <a:noFill/>
          <a:ln w="28575">
            <a:solidFill>
              <a:schemeClr val="tx1"/>
            </a:solidFill>
            <a:round/>
            <a:headEnd/>
            <a:tailEnd type="triangle" w="med" len="sm"/>
          </a:ln>
        </p:spPr>
      </p:cxnSp>
      <p:cxnSp>
        <p:nvCxnSpPr>
          <p:cNvPr id="23580" name="AutoShape 28"/>
          <p:cNvCxnSpPr>
            <a:cxnSpLocks noChangeShapeType="1"/>
            <a:stCxn id="23571" idx="2"/>
            <a:endCxn id="23566" idx="0"/>
          </p:cNvCxnSpPr>
          <p:nvPr/>
        </p:nvCxnSpPr>
        <p:spPr bwMode="auto">
          <a:xfrm>
            <a:off x="4495800" y="2944813"/>
            <a:ext cx="0" cy="444500"/>
          </a:xfrm>
          <a:prstGeom prst="straightConnector1">
            <a:avLst/>
          </a:prstGeom>
          <a:noFill/>
          <a:ln w="28575">
            <a:solidFill>
              <a:schemeClr val="tx1"/>
            </a:solidFill>
            <a:round/>
            <a:headEnd/>
            <a:tailEnd type="triangle" w="med" len="sm"/>
          </a:ln>
        </p:spPr>
      </p:cxnSp>
      <p:cxnSp>
        <p:nvCxnSpPr>
          <p:cNvPr id="23581" name="AutoShape 29"/>
          <p:cNvCxnSpPr>
            <a:cxnSpLocks noChangeShapeType="1"/>
            <a:stCxn id="23566" idx="2"/>
            <a:endCxn id="23568" idx="0"/>
          </p:cNvCxnSpPr>
          <p:nvPr/>
        </p:nvCxnSpPr>
        <p:spPr bwMode="auto">
          <a:xfrm>
            <a:off x="4495800" y="4075113"/>
            <a:ext cx="3175" cy="396875"/>
          </a:xfrm>
          <a:prstGeom prst="straightConnector1">
            <a:avLst/>
          </a:prstGeom>
          <a:noFill/>
          <a:ln w="28575">
            <a:solidFill>
              <a:schemeClr val="tx1"/>
            </a:solidFill>
            <a:round/>
            <a:headEnd/>
            <a:tailEnd type="triangle" w="med" len="sm"/>
          </a:ln>
        </p:spPr>
      </p:cxnSp>
      <p:cxnSp>
        <p:nvCxnSpPr>
          <p:cNvPr id="23582" name="AutoShape 30"/>
          <p:cNvCxnSpPr>
            <a:cxnSpLocks noChangeShapeType="1"/>
            <a:stCxn id="23568" idx="2"/>
            <a:endCxn id="23573" idx="0"/>
          </p:cNvCxnSpPr>
          <p:nvPr/>
        </p:nvCxnSpPr>
        <p:spPr bwMode="auto">
          <a:xfrm flipH="1">
            <a:off x="4495800" y="5157788"/>
            <a:ext cx="3175" cy="431800"/>
          </a:xfrm>
          <a:prstGeom prst="straightConnector1">
            <a:avLst/>
          </a:prstGeom>
          <a:noFill/>
          <a:ln w="28575">
            <a:solidFill>
              <a:schemeClr val="tx1"/>
            </a:solidFill>
            <a:round/>
            <a:headEnd/>
            <a:tailEnd type="triangle" w="med" len="sm"/>
          </a:ln>
        </p:spPr>
      </p:cxnSp>
      <p:cxnSp>
        <p:nvCxnSpPr>
          <p:cNvPr id="23583" name="AutoShape 31"/>
          <p:cNvCxnSpPr>
            <a:cxnSpLocks noChangeShapeType="1"/>
            <a:stCxn id="23555" idx="3"/>
            <a:endCxn id="23571" idx="1"/>
          </p:cNvCxnSpPr>
          <p:nvPr/>
        </p:nvCxnSpPr>
        <p:spPr bwMode="auto">
          <a:xfrm flipV="1">
            <a:off x="2909888" y="2601913"/>
            <a:ext cx="479425" cy="4762"/>
          </a:xfrm>
          <a:prstGeom prst="straightConnector1">
            <a:avLst/>
          </a:prstGeom>
          <a:noFill/>
          <a:ln w="28575">
            <a:solidFill>
              <a:schemeClr val="tx1"/>
            </a:solidFill>
            <a:round/>
            <a:headEnd/>
            <a:tailEnd type="triangle" w="med" len="sm"/>
          </a:ln>
        </p:spPr>
      </p:cxnSp>
      <p:cxnSp>
        <p:nvCxnSpPr>
          <p:cNvPr id="23584" name="AutoShape 32"/>
          <p:cNvCxnSpPr>
            <a:cxnSpLocks noChangeShapeType="1"/>
            <a:stCxn id="23568" idx="3"/>
            <a:endCxn id="23561" idx="1"/>
          </p:cNvCxnSpPr>
          <p:nvPr/>
        </p:nvCxnSpPr>
        <p:spPr bwMode="auto">
          <a:xfrm>
            <a:off x="5605463" y="4814888"/>
            <a:ext cx="536575" cy="0"/>
          </a:xfrm>
          <a:prstGeom prst="straightConnector1">
            <a:avLst/>
          </a:prstGeom>
          <a:noFill/>
          <a:ln w="28575">
            <a:solidFill>
              <a:schemeClr val="tx1"/>
            </a:solidFill>
            <a:round/>
            <a:headEnd/>
            <a:tailEnd type="triangle" w="med" len="sm"/>
          </a:ln>
        </p:spPr>
      </p:cxnSp>
      <p:cxnSp>
        <p:nvCxnSpPr>
          <p:cNvPr id="23585" name="AutoShape 33"/>
          <p:cNvCxnSpPr>
            <a:cxnSpLocks noChangeShapeType="1"/>
            <a:stCxn id="23568" idx="1"/>
            <a:endCxn id="23563" idx="3"/>
          </p:cNvCxnSpPr>
          <p:nvPr/>
        </p:nvCxnSpPr>
        <p:spPr bwMode="auto">
          <a:xfrm flipH="1">
            <a:off x="2909888" y="4814888"/>
            <a:ext cx="482600" cy="0"/>
          </a:xfrm>
          <a:prstGeom prst="straightConnector1">
            <a:avLst/>
          </a:prstGeom>
          <a:noFill/>
          <a:ln w="28575">
            <a:solidFill>
              <a:schemeClr val="tx1"/>
            </a:solidFill>
            <a:round/>
            <a:headEnd/>
            <a:tailEnd type="triangle" w="med" len="sm"/>
          </a:ln>
        </p:spPr>
      </p:cxnSp>
      <p:cxnSp>
        <p:nvCxnSpPr>
          <p:cNvPr id="23586" name="AutoShape 34"/>
          <p:cNvCxnSpPr>
            <a:cxnSpLocks noChangeShapeType="1"/>
            <a:stCxn id="23557" idx="3"/>
            <a:endCxn id="23566" idx="1"/>
          </p:cNvCxnSpPr>
          <p:nvPr/>
        </p:nvCxnSpPr>
        <p:spPr bwMode="auto">
          <a:xfrm>
            <a:off x="2268538" y="3732213"/>
            <a:ext cx="1120775" cy="0"/>
          </a:xfrm>
          <a:prstGeom prst="straightConnector1">
            <a:avLst/>
          </a:prstGeom>
          <a:noFill/>
          <a:ln w="28575">
            <a:solidFill>
              <a:schemeClr val="tx1"/>
            </a:solidFill>
            <a:round/>
            <a:headEnd/>
            <a:tailEnd type="triangle" w="med" len="sm"/>
          </a:ln>
        </p:spPr>
      </p:cxnSp>
      <p:cxnSp>
        <p:nvCxnSpPr>
          <p:cNvPr id="23587" name="AutoShape 35"/>
          <p:cNvCxnSpPr>
            <a:cxnSpLocks noChangeShapeType="1"/>
            <a:endCxn id="30740" idx="3"/>
          </p:cNvCxnSpPr>
          <p:nvPr/>
        </p:nvCxnSpPr>
        <p:spPr bwMode="auto">
          <a:xfrm flipH="1">
            <a:off x="5602288" y="2571750"/>
            <a:ext cx="690562" cy="0"/>
          </a:xfrm>
          <a:prstGeom prst="straightConnector1">
            <a:avLst/>
          </a:prstGeom>
          <a:noFill/>
          <a:ln w="28575">
            <a:solidFill>
              <a:schemeClr val="tx1"/>
            </a:solidFill>
            <a:round/>
            <a:headEnd/>
            <a:tailEnd type="triangle" w="med" len="sm"/>
          </a:ln>
        </p:spPr>
      </p:cxnSp>
      <p:cxnSp>
        <p:nvCxnSpPr>
          <p:cNvPr id="23588" name="AutoShape 36"/>
          <p:cNvCxnSpPr>
            <a:cxnSpLocks noChangeShapeType="1"/>
            <a:stCxn id="23559" idx="1"/>
            <a:endCxn id="23566" idx="3"/>
          </p:cNvCxnSpPr>
          <p:nvPr/>
        </p:nvCxnSpPr>
        <p:spPr bwMode="auto">
          <a:xfrm flipH="1" flipV="1">
            <a:off x="5602288" y="3732213"/>
            <a:ext cx="1274762" cy="7937"/>
          </a:xfrm>
          <a:prstGeom prst="straightConnector1">
            <a:avLst/>
          </a:prstGeom>
          <a:noFill/>
          <a:ln w="28575">
            <a:solidFill>
              <a:schemeClr val="tx1"/>
            </a:solidFill>
            <a:round/>
            <a:headEnd/>
            <a:tailEnd type="triangle" w="med" len="sm"/>
          </a:ln>
        </p:spPr>
      </p:cxnSp>
      <p:cxnSp>
        <p:nvCxnSpPr>
          <p:cNvPr id="23589" name="AutoShape 37"/>
          <p:cNvCxnSpPr>
            <a:cxnSpLocks noChangeShapeType="1"/>
            <a:stCxn id="23555" idx="0"/>
            <a:endCxn id="23593" idx="1"/>
          </p:cNvCxnSpPr>
          <p:nvPr/>
        </p:nvCxnSpPr>
        <p:spPr bwMode="auto">
          <a:xfrm flipV="1">
            <a:off x="1804988" y="1555750"/>
            <a:ext cx="1585912" cy="739775"/>
          </a:xfrm>
          <a:prstGeom prst="straightConnector1">
            <a:avLst/>
          </a:prstGeom>
          <a:noFill/>
          <a:ln w="28575">
            <a:solidFill>
              <a:schemeClr val="tx1"/>
            </a:solidFill>
            <a:round/>
            <a:headEnd type="triangle" w="med" len="sm"/>
            <a:tailEnd type="triangle" w="med" len="sm"/>
          </a:ln>
        </p:spPr>
      </p:cxnSp>
      <p:sp>
        <p:nvSpPr>
          <p:cNvPr id="23590" name="AutoShape 38"/>
          <p:cNvSpPr>
            <a:spLocks noChangeArrowheads="1"/>
          </p:cNvSpPr>
          <p:nvPr/>
        </p:nvSpPr>
        <p:spPr bwMode="auto">
          <a:xfrm>
            <a:off x="6145213" y="2295525"/>
            <a:ext cx="2209800" cy="622300"/>
          </a:xfrm>
          <a:prstGeom prst="roundRect">
            <a:avLst>
              <a:gd name="adj" fmla="val 16667"/>
            </a:avLst>
          </a:prstGeom>
          <a:solidFill>
            <a:srgbClr val="00CC00"/>
          </a:solidFill>
          <a:ln w="9525">
            <a:solidFill>
              <a:schemeClr val="tx1"/>
            </a:solidFill>
            <a:round/>
            <a:headEnd/>
            <a:tailEnd/>
          </a:ln>
        </p:spPr>
        <p:txBody>
          <a:bodyPr wrap="none" anchor="ctr"/>
          <a:lstStyle/>
          <a:p>
            <a:endParaRPr lang="en-GB"/>
          </a:p>
        </p:txBody>
      </p:sp>
      <p:sp>
        <p:nvSpPr>
          <p:cNvPr id="23591" name="Text Box 39"/>
          <p:cNvSpPr txBox="1">
            <a:spLocks noChangeArrowheads="1"/>
          </p:cNvSpPr>
          <p:nvPr/>
        </p:nvSpPr>
        <p:spPr bwMode="auto">
          <a:xfrm>
            <a:off x="6248400" y="2319338"/>
            <a:ext cx="2000250" cy="549275"/>
          </a:xfrm>
          <a:prstGeom prst="rect">
            <a:avLst/>
          </a:prstGeom>
          <a:noFill/>
          <a:ln w="9525">
            <a:noFill/>
            <a:miter lim="800000"/>
            <a:headEnd/>
            <a:tailEnd/>
          </a:ln>
        </p:spPr>
        <p:txBody>
          <a:bodyPr>
            <a:spAutoFit/>
          </a:bodyPr>
          <a:lstStyle/>
          <a:p>
            <a:pPr algn="ctr" eaLnBrk="0" hangingPunct="0">
              <a:lnSpc>
                <a:spcPct val="75000"/>
              </a:lnSpc>
              <a:spcBef>
                <a:spcPct val="50000"/>
              </a:spcBef>
            </a:pPr>
            <a:r>
              <a:rPr lang="en-GB" sz="2000" b="1"/>
              <a:t>Company Analysis</a:t>
            </a:r>
          </a:p>
        </p:txBody>
      </p:sp>
      <p:cxnSp>
        <p:nvCxnSpPr>
          <p:cNvPr id="23592" name="AutoShape 40"/>
          <p:cNvCxnSpPr>
            <a:cxnSpLocks noChangeShapeType="1"/>
            <a:stCxn id="23593" idx="3"/>
            <a:endCxn id="23590" idx="0"/>
          </p:cNvCxnSpPr>
          <p:nvPr/>
        </p:nvCxnSpPr>
        <p:spPr bwMode="auto">
          <a:xfrm>
            <a:off x="5600700" y="1555750"/>
            <a:ext cx="1649413" cy="739775"/>
          </a:xfrm>
          <a:prstGeom prst="straightConnector1">
            <a:avLst/>
          </a:prstGeom>
          <a:noFill/>
          <a:ln w="28575">
            <a:solidFill>
              <a:schemeClr val="tx1"/>
            </a:solidFill>
            <a:round/>
            <a:headEnd type="triangle" w="med" len="sm"/>
            <a:tailEnd type="triangle" w="med" len="sm"/>
          </a:ln>
        </p:spPr>
      </p:cxnSp>
      <p:sp>
        <p:nvSpPr>
          <p:cNvPr id="23593" name="AutoShape 41"/>
          <p:cNvSpPr>
            <a:spLocks noChangeArrowheads="1"/>
          </p:cNvSpPr>
          <p:nvPr/>
        </p:nvSpPr>
        <p:spPr bwMode="auto">
          <a:xfrm>
            <a:off x="3390900" y="1244600"/>
            <a:ext cx="2209800" cy="622300"/>
          </a:xfrm>
          <a:prstGeom prst="roundRect">
            <a:avLst>
              <a:gd name="adj" fmla="val 16667"/>
            </a:avLst>
          </a:prstGeom>
          <a:solidFill>
            <a:srgbClr val="00CC00"/>
          </a:solidFill>
          <a:ln w="9525">
            <a:solidFill>
              <a:schemeClr val="tx1"/>
            </a:solidFill>
            <a:round/>
            <a:headEnd/>
            <a:tailEnd/>
          </a:ln>
        </p:spPr>
        <p:txBody>
          <a:bodyPr wrap="none" anchor="ctr"/>
          <a:lstStyle/>
          <a:p>
            <a:endParaRPr lang="en-GB"/>
          </a:p>
        </p:txBody>
      </p:sp>
      <p:sp>
        <p:nvSpPr>
          <p:cNvPr id="23594" name="Text Box 42"/>
          <p:cNvSpPr txBox="1">
            <a:spLocks noChangeArrowheads="1"/>
          </p:cNvSpPr>
          <p:nvPr/>
        </p:nvSpPr>
        <p:spPr bwMode="auto">
          <a:xfrm>
            <a:off x="3567113" y="1281113"/>
            <a:ext cx="1835150" cy="549275"/>
          </a:xfrm>
          <a:prstGeom prst="rect">
            <a:avLst/>
          </a:prstGeom>
          <a:noFill/>
          <a:ln w="9525">
            <a:noFill/>
            <a:miter lim="800000"/>
            <a:headEnd/>
            <a:tailEnd/>
          </a:ln>
        </p:spPr>
        <p:txBody>
          <a:bodyPr>
            <a:spAutoFit/>
          </a:bodyPr>
          <a:lstStyle/>
          <a:p>
            <a:pPr algn="ctr" eaLnBrk="0" hangingPunct="0">
              <a:lnSpc>
                <a:spcPct val="75000"/>
              </a:lnSpc>
            </a:pPr>
            <a:r>
              <a:rPr lang="en-GB" sz="2000" b="1"/>
              <a:t>Business Purpose</a:t>
            </a:r>
            <a:endParaRPr lang="en-GB" sz="2400" b="1"/>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274638"/>
            <a:ext cx="8077200" cy="1143000"/>
          </a:xfrm>
        </p:spPr>
        <p:txBody>
          <a:bodyPr/>
          <a:lstStyle/>
          <a:p>
            <a:pPr eaLnBrk="1" hangingPunct="1"/>
            <a:r>
              <a:rPr lang="en-US" smtClean="0">
                <a:latin typeface="Arial" charset="0"/>
                <a:cs typeface="Arial" charset="0"/>
              </a:rPr>
              <a:t>Establishing the Core Strategy</a:t>
            </a:r>
          </a:p>
        </p:txBody>
      </p:sp>
      <p:sp>
        <p:nvSpPr>
          <p:cNvPr id="24579" name="Rectangle 3"/>
          <p:cNvSpPr>
            <a:spLocks noGrp="1" noChangeArrowheads="1"/>
          </p:cNvSpPr>
          <p:nvPr>
            <p:ph sz="quarter" idx="1"/>
          </p:nvPr>
        </p:nvSpPr>
        <p:spPr>
          <a:xfrm>
            <a:off x="914400" y="1828800"/>
            <a:ext cx="7772400" cy="4191000"/>
          </a:xfrm>
        </p:spPr>
        <p:txBody>
          <a:bodyPr/>
          <a:lstStyle/>
          <a:p>
            <a:pPr eaLnBrk="1" hangingPunct="1"/>
            <a:r>
              <a:rPr lang="en-US" smtClean="0">
                <a:latin typeface="Arial" charset="0"/>
                <a:cs typeface="Arial" charset="0"/>
              </a:rPr>
              <a:t>Analysis of organizational resources.</a:t>
            </a:r>
          </a:p>
          <a:p>
            <a:pPr eaLnBrk="1" hangingPunct="1"/>
            <a:endParaRPr lang="en-US" sz="1200" smtClean="0">
              <a:latin typeface="Arial" charset="0"/>
              <a:cs typeface="Arial" charset="0"/>
            </a:endParaRPr>
          </a:p>
          <a:p>
            <a:pPr eaLnBrk="1" hangingPunct="1"/>
            <a:r>
              <a:rPr lang="en-US" smtClean="0">
                <a:latin typeface="Arial" charset="0"/>
                <a:cs typeface="Arial" charset="0"/>
              </a:rPr>
              <a:t>Analysis of the markets served.</a:t>
            </a:r>
          </a:p>
          <a:p>
            <a:pPr eaLnBrk="1" hangingPunct="1"/>
            <a:endParaRPr lang="en-US" sz="1200" smtClean="0">
              <a:latin typeface="Arial" charset="0"/>
              <a:cs typeface="Arial" charset="0"/>
            </a:endParaRPr>
          </a:p>
          <a:p>
            <a:pPr eaLnBrk="1" hangingPunct="1"/>
            <a:r>
              <a:rPr lang="en-US" smtClean="0">
                <a:latin typeface="Arial" charset="0"/>
                <a:cs typeface="Arial" charset="0"/>
              </a:rPr>
              <a:t>Analysis of SWOT constituents.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eaLnBrk="1" hangingPunct="1"/>
            <a:r>
              <a:rPr lang="en-GB" smtClean="0">
                <a:latin typeface="Arial" charset="0"/>
                <a:cs typeface="Arial" charset="0"/>
              </a:rPr>
              <a:t>Learning Objectives</a:t>
            </a:r>
          </a:p>
        </p:txBody>
      </p:sp>
      <p:sp>
        <p:nvSpPr>
          <p:cNvPr id="7171" name="Content Placeholder 2"/>
          <p:cNvSpPr>
            <a:spLocks noGrp="1"/>
          </p:cNvSpPr>
          <p:nvPr>
            <p:ph sz="quarter" idx="1"/>
          </p:nvPr>
        </p:nvSpPr>
        <p:spPr>
          <a:xfrm>
            <a:off x="609600" y="1752600"/>
            <a:ext cx="8077200" cy="4419600"/>
          </a:xfrm>
        </p:spPr>
        <p:txBody>
          <a:bodyPr/>
          <a:lstStyle/>
          <a:p>
            <a:pPr eaLnBrk="1" hangingPunct="1"/>
            <a:r>
              <a:rPr lang="en-GB" smtClean="0">
                <a:latin typeface="Arial" charset="0"/>
                <a:cs typeface="Arial" charset="0"/>
              </a:rPr>
              <a:t>Be able to conceptualise marketing strategy.</a:t>
            </a:r>
          </a:p>
          <a:p>
            <a:pPr eaLnBrk="1" hangingPunct="1"/>
            <a:endParaRPr lang="en-GB" sz="1200" smtClean="0">
              <a:latin typeface="Arial" charset="0"/>
              <a:cs typeface="Arial" charset="0"/>
            </a:endParaRPr>
          </a:p>
          <a:p>
            <a:pPr eaLnBrk="1" hangingPunct="1"/>
            <a:r>
              <a:rPr lang="en-GB" smtClean="0">
                <a:latin typeface="Arial" charset="0"/>
                <a:cs typeface="Arial" charset="0"/>
              </a:rPr>
              <a:t>Appraise the nature and processes of strategic marketing planning.</a:t>
            </a:r>
          </a:p>
          <a:p>
            <a:pPr eaLnBrk="1" hangingPunct="1"/>
            <a:endParaRPr lang="en-GB" sz="1200" smtClean="0">
              <a:latin typeface="Arial" charset="0"/>
              <a:cs typeface="Arial" charset="0"/>
            </a:endParaRPr>
          </a:p>
          <a:p>
            <a:pPr eaLnBrk="1" hangingPunct="1"/>
            <a:r>
              <a:rPr lang="en-GB" smtClean="0">
                <a:latin typeface="Arial" charset="0"/>
                <a:cs typeface="Arial" charset="0"/>
              </a:rPr>
              <a:t>Assess the importance of marketing strategy/planning to a business and identify the kinds of things that can go wrong!</a:t>
            </a:r>
          </a:p>
          <a:p>
            <a:pPr eaLnBrk="1" hangingPunct="1"/>
            <a:endParaRPr lang="en-GB" smtClean="0">
              <a:latin typeface="Arial" charset="0"/>
              <a:cs typeface="Arial" charset="0"/>
            </a:endParaRPr>
          </a:p>
          <a:p>
            <a:pPr eaLnBrk="1" hangingPunct="1"/>
            <a:endParaRPr lang="en-GB" smtClean="0">
              <a:latin typeface="Arial" charset="0"/>
              <a:cs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33400" y="274638"/>
            <a:ext cx="8153400" cy="944562"/>
          </a:xfrm>
        </p:spPr>
        <p:txBody>
          <a:bodyPr/>
          <a:lstStyle/>
          <a:p>
            <a:pPr algn="ctr" eaLnBrk="1" hangingPunct="1"/>
            <a:r>
              <a:rPr lang="en-GB" smtClean="0">
                <a:latin typeface="Arial" charset="0"/>
                <a:cs typeface="Arial" charset="0"/>
              </a:rPr>
              <a:t>SWOT Analysis</a:t>
            </a:r>
          </a:p>
        </p:txBody>
      </p:sp>
      <p:sp>
        <p:nvSpPr>
          <p:cNvPr id="25603" name="Rectangle 3"/>
          <p:cNvSpPr>
            <a:spLocks noChangeArrowheads="1"/>
          </p:cNvSpPr>
          <p:nvPr/>
        </p:nvSpPr>
        <p:spPr bwMode="auto">
          <a:xfrm>
            <a:off x="2667000" y="1981200"/>
            <a:ext cx="2362200" cy="1905000"/>
          </a:xfrm>
          <a:prstGeom prst="rect">
            <a:avLst/>
          </a:prstGeom>
          <a:solidFill>
            <a:srgbClr val="00CC00"/>
          </a:solidFill>
          <a:ln w="19050">
            <a:solidFill>
              <a:schemeClr val="tx1"/>
            </a:solidFill>
            <a:miter lim="800000"/>
            <a:headEnd/>
            <a:tailEnd/>
          </a:ln>
        </p:spPr>
        <p:txBody>
          <a:bodyPr wrap="none" anchor="ctr"/>
          <a:lstStyle/>
          <a:p>
            <a:endParaRPr lang="en-GB"/>
          </a:p>
        </p:txBody>
      </p:sp>
      <p:sp>
        <p:nvSpPr>
          <p:cNvPr id="25604" name="Rectangle 4"/>
          <p:cNvSpPr>
            <a:spLocks noChangeArrowheads="1"/>
          </p:cNvSpPr>
          <p:nvPr/>
        </p:nvSpPr>
        <p:spPr bwMode="auto">
          <a:xfrm>
            <a:off x="5029200" y="1981200"/>
            <a:ext cx="2362200" cy="1905000"/>
          </a:xfrm>
          <a:prstGeom prst="rect">
            <a:avLst/>
          </a:prstGeom>
          <a:solidFill>
            <a:schemeClr val="accent1"/>
          </a:solidFill>
          <a:ln w="19050">
            <a:solidFill>
              <a:schemeClr val="tx1"/>
            </a:solidFill>
            <a:miter lim="800000"/>
            <a:headEnd/>
            <a:tailEnd/>
          </a:ln>
        </p:spPr>
        <p:txBody>
          <a:bodyPr wrap="none" anchor="ctr"/>
          <a:lstStyle/>
          <a:p>
            <a:endParaRPr lang="en-GB"/>
          </a:p>
        </p:txBody>
      </p:sp>
      <p:sp>
        <p:nvSpPr>
          <p:cNvPr id="25605" name="Rectangle 5"/>
          <p:cNvSpPr>
            <a:spLocks noChangeArrowheads="1"/>
          </p:cNvSpPr>
          <p:nvPr/>
        </p:nvSpPr>
        <p:spPr bwMode="auto">
          <a:xfrm>
            <a:off x="5029200" y="3886200"/>
            <a:ext cx="2362200" cy="1905000"/>
          </a:xfrm>
          <a:prstGeom prst="rect">
            <a:avLst/>
          </a:prstGeom>
          <a:solidFill>
            <a:srgbClr val="FF6600"/>
          </a:solidFill>
          <a:ln w="19050">
            <a:solidFill>
              <a:schemeClr val="tx1"/>
            </a:solidFill>
            <a:miter lim="800000"/>
            <a:headEnd/>
            <a:tailEnd/>
          </a:ln>
        </p:spPr>
        <p:txBody>
          <a:bodyPr wrap="none" anchor="ctr"/>
          <a:lstStyle/>
          <a:p>
            <a:endParaRPr lang="en-GB"/>
          </a:p>
        </p:txBody>
      </p:sp>
      <p:sp>
        <p:nvSpPr>
          <p:cNvPr id="25606" name="Rectangle 6"/>
          <p:cNvSpPr>
            <a:spLocks noChangeArrowheads="1"/>
          </p:cNvSpPr>
          <p:nvPr/>
        </p:nvSpPr>
        <p:spPr bwMode="auto">
          <a:xfrm>
            <a:off x="2667000" y="3886200"/>
            <a:ext cx="2362200" cy="1905000"/>
          </a:xfrm>
          <a:prstGeom prst="rect">
            <a:avLst/>
          </a:prstGeom>
          <a:solidFill>
            <a:srgbClr val="FFFF00"/>
          </a:solidFill>
          <a:ln w="19050">
            <a:solidFill>
              <a:schemeClr val="tx1"/>
            </a:solidFill>
            <a:miter lim="800000"/>
            <a:headEnd/>
            <a:tailEnd/>
          </a:ln>
        </p:spPr>
        <p:txBody>
          <a:bodyPr wrap="none" anchor="ctr"/>
          <a:lstStyle/>
          <a:p>
            <a:endParaRPr lang="en-GB"/>
          </a:p>
        </p:txBody>
      </p:sp>
      <p:sp>
        <p:nvSpPr>
          <p:cNvPr id="33799" name="Text Box 7"/>
          <p:cNvSpPr txBox="1">
            <a:spLocks noChangeArrowheads="1"/>
          </p:cNvSpPr>
          <p:nvPr/>
        </p:nvSpPr>
        <p:spPr bwMode="auto">
          <a:xfrm>
            <a:off x="2819400" y="1371600"/>
            <a:ext cx="2133600" cy="396875"/>
          </a:xfrm>
          <a:prstGeom prst="rect">
            <a:avLst/>
          </a:prstGeom>
          <a:noFill/>
          <a:ln w="9525">
            <a:noFill/>
            <a:miter lim="800000"/>
            <a:headEnd/>
            <a:tailEnd/>
          </a:ln>
          <a:effectLst/>
        </p:spPr>
        <p:txBody>
          <a:bodyPr>
            <a:spAutoFit/>
          </a:bodyPr>
          <a:lstStyle/>
          <a:p>
            <a:pPr algn="ctr" eaLnBrk="0" hangingPunct="0">
              <a:spcBef>
                <a:spcPct val="50000"/>
              </a:spcBef>
              <a:defRPr/>
            </a:pPr>
            <a:r>
              <a:rPr lang="en-GB" sz="2000" b="1">
                <a:effectLst>
                  <a:outerShdw blurRad="38100" dist="38100" dir="2700000" algn="tl">
                    <a:srgbClr val="C0C0C0"/>
                  </a:outerShdw>
                </a:effectLst>
              </a:rPr>
              <a:t>Internal</a:t>
            </a:r>
          </a:p>
        </p:txBody>
      </p:sp>
      <p:sp>
        <p:nvSpPr>
          <p:cNvPr id="33800" name="Text Box 8"/>
          <p:cNvSpPr txBox="1">
            <a:spLocks noChangeArrowheads="1"/>
          </p:cNvSpPr>
          <p:nvPr/>
        </p:nvSpPr>
        <p:spPr bwMode="auto">
          <a:xfrm>
            <a:off x="4953000" y="1371600"/>
            <a:ext cx="2362200" cy="396875"/>
          </a:xfrm>
          <a:prstGeom prst="rect">
            <a:avLst/>
          </a:prstGeom>
          <a:noFill/>
          <a:ln w="9525">
            <a:noFill/>
            <a:miter lim="800000"/>
            <a:headEnd/>
            <a:tailEnd/>
          </a:ln>
          <a:effectLst/>
        </p:spPr>
        <p:txBody>
          <a:bodyPr>
            <a:spAutoFit/>
          </a:bodyPr>
          <a:lstStyle/>
          <a:p>
            <a:pPr algn="ctr" eaLnBrk="0" hangingPunct="0">
              <a:spcBef>
                <a:spcPct val="50000"/>
              </a:spcBef>
              <a:defRPr/>
            </a:pPr>
            <a:r>
              <a:rPr lang="en-GB" sz="2000" b="1">
                <a:effectLst>
                  <a:outerShdw blurRad="38100" dist="38100" dir="2700000" algn="tl">
                    <a:srgbClr val="C0C0C0"/>
                  </a:outerShdw>
                </a:effectLst>
              </a:rPr>
              <a:t>External</a:t>
            </a:r>
          </a:p>
        </p:txBody>
      </p:sp>
      <p:sp>
        <p:nvSpPr>
          <p:cNvPr id="25609" name="Text Box 9"/>
          <p:cNvSpPr txBox="1">
            <a:spLocks noChangeArrowheads="1"/>
          </p:cNvSpPr>
          <p:nvPr/>
        </p:nvSpPr>
        <p:spPr bwMode="auto">
          <a:xfrm>
            <a:off x="2819400" y="2284413"/>
            <a:ext cx="2057400" cy="1419225"/>
          </a:xfrm>
          <a:prstGeom prst="rect">
            <a:avLst/>
          </a:prstGeom>
          <a:noFill/>
          <a:ln w="9525">
            <a:noFill/>
            <a:miter lim="800000"/>
            <a:headEnd/>
            <a:tailEnd/>
          </a:ln>
        </p:spPr>
        <p:txBody>
          <a:bodyPr>
            <a:spAutoFit/>
          </a:bodyPr>
          <a:lstStyle/>
          <a:p>
            <a:pPr algn="ctr" eaLnBrk="0" hangingPunct="0">
              <a:spcBef>
                <a:spcPct val="50000"/>
              </a:spcBef>
            </a:pPr>
            <a:r>
              <a:rPr lang="en-GB" sz="2400" b="1"/>
              <a:t>Strengths</a:t>
            </a:r>
            <a:endParaRPr lang="en-GB" sz="2000" b="1"/>
          </a:p>
          <a:p>
            <a:pPr algn="ctr" eaLnBrk="0" hangingPunct="0">
              <a:spcBef>
                <a:spcPct val="50000"/>
              </a:spcBef>
            </a:pPr>
            <a:r>
              <a:rPr lang="en-GB" b="1"/>
              <a:t>What are we good at relative to competitors?</a:t>
            </a:r>
          </a:p>
        </p:txBody>
      </p:sp>
      <p:sp>
        <p:nvSpPr>
          <p:cNvPr id="25610" name="Text Box 10"/>
          <p:cNvSpPr txBox="1">
            <a:spLocks noChangeArrowheads="1"/>
          </p:cNvSpPr>
          <p:nvPr/>
        </p:nvSpPr>
        <p:spPr bwMode="auto">
          <a:xfrm>
            <a:off x="5003800" y="2297113"/>
            <a:ext cx="2376488" cy="1419225"/>
          </a:xfrm>
          <a:prstGeom prst="rect">
            <a:avLst/>
          </a:prstGeom>
          <a:noFill/>
          <a:ln w="9525">
            <a:noFill/>
            <a:miter lim="800000"/>
            <a:headEnd/>
            <a:tailEnd/>
          </a:ln>
        </p:spPr>
        <p:txBody>
          <a:bodyPr>
            <a:spAutoFit/>
          </a:bodyPr>
          <a:lstStyle/>
          <a:p>
            <a:pPr algn="ctr" eaLnBrk="0" hangingPunct="0">
              <a:spcBef>
                <a:spcPct val="50000"/>
              </a:spcBef>
            </a:pPr>
            <a:r>
              <a:rPr lang="en-GB" sz="2400" b="1"/>
              <a:t>Opportunities</a:t>
            </a:r>
          </a:p>
          <a:p>
            <a:pPr algn="ctr" eaLnBrk="0" hangingPunct="0">
              <a:spcBef>
                <a:spcPct val="50000"/>
              </a:spcBef>
            </a:pPr>
            <a:r>
              <a:rPr lang="en-GB" b="1"/>
              <a:t>What changes are creating new options for us?</a:t>
            </a:r>
          </a:p>
        </p:txBody>
      </p:sp>
      <p:sp>
        <p:nvSpPr>
          <p:cNvPr id="25611" name="Text Box 11"/>
          <p:cNvSpPr txBox="1">
            <a:spLocks noChangeArrowheads="1"/>
          </p:cNvSpPr>
          <p:nvPr/>
        </p:nvSpPr>
        <p:spPr bwMode="auto">
          <a:xfrm>
            <a:off x="2743200" y="4229100"/>
            <a:ext cx="2286000" cy="1419225"/>
          </a:xfrm>
          <a:prstGeom prst="rect">
            <a:avLst/>
          </a:prstGeom>
          <a:noFill/>
          <a:ln w="9525">
            <a:noFill/>
            <a:miter lim="800000"/>
            <a:headEnd/>
            <a:tailEnd/>
          </a:ln>
        </p:spPr>
        <p:txBody>
          <a:bodyPr>
            <a:spAutoFit/>
          </a:bodyPr>
          <a:lstStyle/>
          <a:p>
            <a:pPr algn="ctr" eaLnBrk="0" hangingPunct="0">
              <a:spcBef>
                <a:spcPct val="50000"/>
              </a:spcBef>
            </a:pPr>
            <a:r>
              <a:rPr lang="en-GB" sz="2400" b="1"/>
              <a:t>Weaknesses</a:t>
            </a:r>
          </a:p>
          <a:p>
            <a:pPr algn="ctr" eaLnBrk="0" hangingPunct="0">
              <a:spcBef>
                <a:spcPct val="50000"/>
              </a:spcBef>
            </a:pPr>
            <a:r>
              <a:rPr lang="en-GB" b="1"/>
              <a:t>What are we bad at relative to competitors?</a:t>
            </a:r>
          </a:p>
        </p:txBody>
      </p:sp>
      <p:sp>
        <p:nvSpPr>
          <p:cNvPr id="25612" name="Text Box 12"/>
          <p:cNvSpPr txBox="1">
            <a:spLocks noChangeArrowheads="1"/>
          </p:cNvSpPr>
          <p:nvPr/>
        </p:nvSpPr>
        <p:spPr bwMode="auto">
          <a:xfrm>
            <a:off x="5029200" y="4229100"/>
            <a:ext cx="2206625" cy="1419225"/>
          </a:xfrm>
          <a:prstGeom prst="rect">
            <a:avLst/>
          </a:prstGeom>
          <a:noFill/>
          <a:ln w="9525">
            <a:noFill/>
            <a:miter lim="800000"/>
            <a:headEnd/>
            <a:tailEnd/>
          </a:ln>
        </p:spPr>
        <p:txBody>
          <a:bodyPr>
            <a:spAutoFit/>
          </a:bodyPr>
          <a:lstStyle/>
          <a:p>
            <a:pPr algn="ctr" eaLnBrk="0" hangingPunct="0">
              <a:spcBef>
                <a:spcPct val="50000"/>
              </a:spcBef>
            </a:pPr>
            <a:r>
              <a:rPr lang="en-GB" sz="2400" b="1"/>
              <a:t>Threats</a:t>
            </a:r>
          </a:p>
          <a:p>
            <a:pPr algn="ctr" eaLnBrk="0" hangingPunct="0">
              <a:spcBef>
                <a:spcPct val="50000"/>
              </a:spcBef>
            </a:pPr>
            <a:r>
              <a:rPr lang="en-GB" b="1"/>
              <a:t>What emerging dangers must we avoid or counter?</a:t>
            </a:r>
          </a:p>
        </p:txBody>
      </p:sp>
      <p:sp>
        <p:nvSpPr>
          <p:cNvPr id="33805" name="Text Box 13"/>
          <p:cNvSpPr txBox="1">
            <a:spLocks noChangeArrowheads="1"/>
          </p:cNvSpPr>
          <p:nvPr/>
        </p:nvSpPr>
        <p:spPr bwMode="auto">
          <a:xfrm>
            <a:off x="1042988" y="2667000"/>
            <a:ext cx="1547812" cy="701675"/>
          </a:xfrm>
          <a:prstGeom prst="rect">
            <a:avLst/>
          </a:prstGeom>
          <a:noFill/>
          <a:ln w="9525">
            <a:noFill/>
            <a:miter lim="800000"/>
            <a:headEnd/>
            <a:tailEnd/>
          </a:ln>
          <a:effectLst/>
        </p:spPr>
        <p:txBody>
          <a:bodyPr>
            <a:spAutoFit/>
          </a:bodyPr>
          <a:lstStyle/>
          <a:p>
            <a:pPr algn="r" eaLnBrk="0" hangingPunct="0">
              <a:spcBef>
                <a:spcPct val="50000"/>
              </a:spcBef>
              <a:defRPr/>
            </a:pPr>
            <a:r>
              <a:rPr lang="en-GB" sz="2000" b="1">
                <a:effectLst>
                  <a:outerShdw blurRad="38100" dist="38100" dir="2700000" algn="tl">
                    <a:srgbClr val="C0C0C0"/>
                  </a:outerShdw>
                </a:effectLst>
              </a:rPr>
              <a:t>Good Points</a:t>
            </a:r>
          </a:p>
        </p:txBody>
      </p:sp>
      <p:sp>
        <p:nvSpPr>
          <p:cNvPr id="33806" name="Text Box 14"/>
          <p:cNvSpPr txBox="1">
            <a:spLocks noChangeArrowheads="1"/>
          </p:cNvSpPr>
          <p:nvPr/>
        </p:nvSpPr>
        <p:spPr bwMode="auto">
          <a:xfrm>
            <a:off x="1042988" y="4495800"/>
            <a:ext cx="1547812" cy="701675"/>
          </a:xfrm>
          <a:prstGeom prst="rect">
            <a:avLst/>
          </a:prstGeom>
          <a:noFill/>
          <a:ln w="9525">
            <a:noFill/>
            <a:miter lim="800000"/>
            <a:headEnd/>
            <a:tailEnd/>
          </a:ln>
          <a:effectLst/>
        </p:spPr>
        <p:txBody>
          <a:bodyPr>
            <a:spAutoFit/>
          </a:bodyPr>
          <a:lstStyle/>
          <a:p>
            <a:pPr algn="r" eaLnBrk="0" hangingPunct="0">
              <a:spcBef>
                <a:spcPct val="50000"/>
              </a:spcBef>
              <a:defRPr/>
            </a:pPr>
            <a:r>
              <a:rPr lang="en-GB" sz="2000" b="1">
                <a:effectLst>
                  <a:outerShdw blurRad="38100" dist="38100" dir="2700000" algn="tl">
                    <a:srgbClr val="C0C0C0"/>
                  </a:outerShdw>
                </a:effectLst>
              </a:rPr>
              <a:t>Danger Points</a:t>
            </a:r>
            <a:endParaRPr lang="en-GB" b="1">
              <a:effectLst>
                <a:outerShdw blurRad="38100" dist="38100" dir="2700000" algn="tl">
                  <a:srgbClr val="C0C0C0"/>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14400" y="274638"/>
            <a:ext cx="7772400" cy="868362"/>
          </a:xfrm>
        </p:spPr>
        <p:txBody>
          <a:bodyPr/>
          <a:lstStyle/>
          <a:p>
            <a:pPr eaLnBrk="1" hangingPunct="1"/>
            <a:r>
              <a:rPr lang="en-GB" smtClean="0">
                <a:latin typeface="Arial" charset="0"/>
                <a:cs typeface="Arial" charset="0"/>
              </a:rPr>
              <a:t>SWOT Strategic Implications</a:t>
            </a:r>
          </a:p>
        </p:txBody>
      </p:sp>
      <p:sp>
        <p:nvSpPr>
          <p:cNvPr id="26627" name="Rectangle 3"/>
          <p:cNvSpPr>
            <a:spLocks noChangeArrowheads="1"/>
          </p:cNvSpPr>
          <p:nvPr/>
        </p:nvSpPr>
        <p:spPr bwMode="auto">
          <a:xfrm>
            <a:off x="2743200" y="1752600"/>
            <a:ext cx="2362200" cy="1905000"/>
          </a:xfrm>
          <a:prstGeom prst="rect">
            <a:avLst/>
          </a:prstGeom>
          <a:solidFill>
            <a:srgbClr val="00CC00"/>
          </a:solidFill>
          <a:ln w="19050">
            <a:solidFill>
              <a:schemeClr val="tx1"/>
            </a:solidFill>
            <a:miter lim="800000"/>
            <a:headEnd/>
            <a:tailEnd/>
          </a:ln>
        </p:spPr>
        <p:txBody>
          <a:bodyPr wrap="none" anchor="ctr"/>
          <a:lstStyle/>
          <a:p>
            <a:endParaRPr lang="en-GB"/>
          </a:p>
        </p:txBody>
      </p:sp>
      <p:sp>
        <p:nvSpPr>
          <p:cNvPr id="26628" name="Rectangle 4"/>
          <p:cNvSpPr>
            <a:spLocks noChangeArrowheads="1"/>
          </p:cNvSpPr>
          <p:nvPr/>
        </p:nvSpPr>
        <p:spPr bwMode="auto">
          <a:xfrm>
            <a:off x="5105400" y="1752600"/>
            <a:ext cx="2362200" cy="1905000"/>
          </a:xfrm>
          <a:prstGeom prst="rect">
            <a:avLst/>
          </a:prstGeom>
          <a:solidFill>
            <a:schemeClr val="accent1"/>
          </a:solidFill>
          <a:ln w="19050">
            <a:solidFill>
              <a:schemeClr val="tx1"/>
            </a:solidFill>
            <a:miter lim="800000"/>
            <a:headEnd/>
            <a:tailEnd/>
          </a:ln>
        </p:spPr>
        <p:txBody>
          <a:bodyPr wrap="none" anchor="ctr"/>
          <a:lstStyle/>
          <a:p>
            <a:endParaRPr lang="en-GB"/>
          </a:p>
        </p:txBody>
      </p:sp>
      <p:sp>
        <p:nvSpPr>
          <p:cNvPr id="26629" name="Rectangle 5"/>
          <p:cNvSpPr>
            <a:spLocks noChangeArrowheads="1"/>
          </p:cNvSpPr>
          <p:nvPr/>
        </p:nvSpPr>
        <p:spPr bwMode="auto">
          <a:xfrm>
            <a:off x="5105400" y="3657600"/>
            <a:ext cx="2362200" cy="1905000"/>
          </a:xfrm>
          <a:prstGeom prst="rect">
            <a:avLst/>
          </a:prstGeom>
          <a:solidFill>
            <a:srgbClr val="FF6600"/>
          </a:solidFill>
          <a:ln w="19050">
            <a:solidFill>
              <a:schemeClr val="tx1"/>
            </a:solidFill>
            <a:miter lim="800000"/>
            <a:headEnd/>
            <a:tailEnd/>
          </a:ln>
        </p:spPr>
        <p:txBody>
          <a:bodyPr wrap="none" anchor="ctr"/>
          <a:lstStyle/>
          <a:p>
            <a:endParaRPr lang="en-GB"/>
          </a:p>
        </p:txBody>
      </p:sp>
      <p:sp>
        <p:nvSpPr>
          <p:cNvPr id="26630" name="Rectangle 6"/>
          <p:cNvSpPr>
            <a:spLocks noChangeArrowheads="1"/>
          </p:cNvSpPr>
          <p:nvPr/>
        </p:nvSpPr>
        <p:spPr bwMode="auto">
          <a:xfrm>
            <a:off x="2743200" y="3657600"/>
            <a:ext cx="2362200" cy="1905000"/>
          </a:xfrm>
          <a:prstGeom prst="rect">
            <a:avLst/>
          </a:prstGeom>
          <a:solidFill>
            <a:srgbClr val="FFFF00"/>
          </a:solidFill>
          <a:ln w="19050">
            <a:solidFill>
              <a:schemeClr val="tx1"/>
            </a:solidFill>
            <a:miter lim="800000"/>
            <a:headEnd/>
            <a:tailEnd/>
          </a:ln>
        </p:spPr>
        <p:txBody>
          <a:bodyPr wrap="none" anchor="ctr"/>
          <a:lstStyle/>
          <a:p>
            <a:endParaRPr lang="en-GB"/>
          </a:p>
        </p:txBody>
      </p:sp>
      <p:sp>
        <p:nvSpPr>
          <p:cNvPr id="35847" name="Text Box 7"/>
          <p:cNvSpPr txBox="1">
            <a:spLocks noChangeArrowheads="1"/>
          </p:cNvSpPr>
          <p:nvPr/>
        </p:nvSpPr>
        <p:spPr bwMode="auto">
          <a:xfrm>
            <a:off x="2438400" y="1219200"/>
            <a:ext cx="2819400" cy="396875"/>
          </a:xfrm>
          <a:prstGeom prst="rect">
            <a:avLst/>
          </a:prstGeom>
          <a:noFill/>
          <a:ln w="9525">
            <a:noFill/>
            <a:miter lim="800000"/>
            <a:headEnd/>
            <a:tailEnd/>
          </a:ln>
          <a:effectLst/>
        </p:spPr>
        <p:txBody>
          <a:bodyPr>
            <a:spAutoFit/>
          </a:bodyPr>
          <a:lstStyle/>
          <a:p>
            <a:pPr algn="ctr" eaLnBrk="0" hangingPunct="0">
              <a:spcBef>
                <a:spcPct val="50000"/>
              </a:spcBef>
              <a:defRPr/>
            </a:pPr>
            <a:r>
              <a:rPr lang="en-GB" sz="2000" b="1" dirty="0">
                <a:effectLst>
                  <a:outerShdw blurRad="38100" dist="38100" dir="2700000" algn="tl">
                    <a:srgbClr val="C0C0C0"/>
                  </a:outerShdw>
                </a:effectLst>
              </a:rPr>
              <a:t>Opportunities</a:t>
            </a:r>
          </a:p>
        </p:txBody>
      </p:sp>
      <p:sp>
        <p:nvSpPr>
          <p:cNvPr id="35848" name="Text Box 8"/>
          <p:cNvSpPr txBox="1">
            <a:spLocks noChangeArrowheads="1"/>
          </p:cNvSpPr>
          <p:nvPr/>
        </p:nvSpPr>
        <p:spPr bwMode="auto">
          <a:xfrm>
            <a:off x="5181600" y="1219200"/>
            <a:ext cx="2438400" cy="396875"/>
          </a:xfrm>
          <a:prstGeom prst="rect">
            <a:avLst/>
          </a:prstGeom>
          <a:noFill/>
          <a:ln w="9525">
            <a:noFill/>
            <a:miter lim="800000"/>
            <a:headEnd/>
            <a:tailEnd/>
          </a:ln>
          <a:effectLst/>
        </p:spPr>
        <p:txBody>
          <a:bodyPr>
            <a:spAutoFit/>
          </a:bodyPr>
          <a:lstStyle/>
          <a:p>
            <a:pPr algn="ctr" eaLnBrk="0" hangingPunct="0">
              <a:spcBef>
                <a:spcPct val="50000"/>
              </a:spcBef>
              <a:defRPr/>
            </a:pPr>
            <a:r>
              <a:rPr lang="en-GB" sz="2000" b="1" dirty="0">
                <a:effectLst>
                  <a:outerShdw blurRad="38100" dist="38100" dir="2700000" algn="tl">
                    <a:srgbClr val="C0C0C0"/>
                  </a:outerShdw>
                </a:effectLst>
              </a:rPr>
              <a:t>Threats</a:t>
            </a:r>
            <a:endParaRPr lang="en-GB" sz="2400" b="1" dirty="0">
              <a:effectLst>
                <a:outerShdw blurRad="38100" dist="38100" dir="2700000" algn="tl">
                  <a:srgbClr val="C0C0C0"/>
                </a:outerShdw>
              </a:effectLst>
            </a:endParaRPr>
          </a:p>
        </p:txBody>
      </p:sp>
      <p:sp>
        <p:nvSpPr>
          <p:cNvPr id="35849" name="Text Box 9"/>
          <p:cNvSpPr txBox="1">
            <a:spLocks noChangeArrowheads="1"/>
          </p:cNvSpPr>
          <p:nvPr/>
        </p:nvSpPr>
        <p:spPr bwMode="auto">
          <a:xfrm>
            <a:off x="304800" y="2438400"/>
            <a:ext cx="2209800" cy="396875"/>
          </a:xfrm>
          <a:prstGeom prst="rect">
            <a:avLst/>
          </a:prstGeom>
          <a:noFill/>
          <a:ln w="9525">
            <a:noFill/>
            <a:miter lim="800000"/>
            <a:headEnd/>
            <a:tailEnd/>
          </a:ln>
          <a:effectLst/>
        </p:spPr>
        <p:txBody>
          <a:bodyPr>
            <a:spAutoFit/>
          </a:bodyPr>
          <a:lstStyle/>
          <a:p>
            <a:pPr algn="r" eaLnBrk="0" hangingPunct="0">
              <a:spcBef>
                <a:spcPct val="50000"/>
              </a:spcBef>
              <a:defRPr/>
            </a:pPr>
            <a:r>
              <a:rPr lang="en-GB" sz="2000" b="1">
                <a:effectLst>
                  <a:outerShdw blurRad="38100" dist="38100" dir="2700000" algn="tl">
                    <a:srgbClr val="C0C0C0"/>
                  </a:outerShdw>
                </a:effectLst>
              </a:rPr>
              <a:t>Strengths</a:t>
            </a:r>
            <a:endParaRPr lang="en-GB" sz="2400" b="1">
              <a:effectLst>
                <a:outerShdw blurRad="38100" dist="38100" dir="2700000" algn="tl">
                  <a:srgbClr val="C0C0C0"/>
                </a:outerShdw>
              </a:effectLst>
            </a:endParaRPr>
          </a:p>
        </p:txBody>
      </p:sp>
      <p:sp>
        <p:nvSpPr>
          <p:cNvPr id="35850" name="Text Box 10"/>
          <p:cNvSpPr txBox="1">
            <a:spLocks noChangeArrowheads="1"/>
          </p:cNvSpPr>
          <p:nvPr/>
        </p:nvSpPr>
        <p:spPr bwMode="auto">
          <a:xfrm>
            <a:off x="152400" y="4343400"/>
            <a:ext cx="2362200" cy="396875"/>
          </a:xfrm>
          <a:prstGeom prst="rect">
            <a:avLst/>
          </a:prstGeom>
          <a:noFill/>
          <a:ln w="9525">
            <a:noFill/>
            <a:miter lim="800000"/>
            <a:headEnd/>
            <a:tailEnd/>
          </a:ln>
          <a:effectLst/>
        </p:spPr>
        <p:txBody>
          <a:bodyPr>
            <a:spAutoFit/>
          </a:bodyPr>
          <a:lstStyle/>
          <a:p>
            <a:pPr algn="r" eaLnBrk="0" hangingPunct="0">
              <a:spcBef>
                <a:spcPct val="50000"/>
              </a:spcBef>
              <a:defRPr/>
            </a:pPr>
            <a:r>
              <a:rPr lang="en-GB" sz="2000" b="1" dirty="0">
                <a:effectLst>
                  <a:outerShdw blurRad="38100" dist="38100" dir="2700000" algn="tl">
                    <a:srgbClr val="C0C0C0"/>
                  </a:outerShdw>
                </a:effectLst>
              </a:rPr>
              <a:t>Weaknesses</a:t>
            </a:r>
            <a:endParaRPr lang="en-GB" sz="2400" b="1" dirty="0">
              <a:effectLst>
                <a:outerShdw blurRad="38100" dist="38100" dir="2700000" algn="tl">
                  <a:srgbClr val="C0C0C0"/>
                </a:outerShdw>
              </a:effectLst>
            </a:endParaRPr>
          </a:p>
        </p:txBody>
      </p:sp>
      <p:sp>
        <p:nvSpPr>
          <p:cNvPr id="26635" name="Text Box 11"/>
          <p:cNvSpPr txBox="1">
            <a:spLocks noChangeArrowheads="1"/>
          </p:cNvSpPr>
          <p:nvPr/>
        </p:nvSpPr>
        <p:spPr bwMode="auto">
          <a:xfrm>
            <a:off x="2627313" y="2060575"/>
            <a:ext cx="2089150" cy="1190625"/>
          </a:xfrm>
          <a:prstGeom prst="rect">
            <a:avLst/>
          </a:prstGeom>
          <a:noFill/>
          <a:ln w="9525">
            <a:noFill/>
            <a:miter lim="800000"/>
            <a:headEnd/>
            <a:tailEnd/>
          </a:ln>
        </p:spPr>
        <p:txBody>
          <a:bodyPr>
            <a:spAutoFit/>
          </a:bodyPr>
          <a:lstStyle/>
          <a:p>
            <a:pPr algn="ctr" eaLnBrk="0" hangingPunct="0">
              <a:spcBef>
                <a:spcPct val="50000"/>
              </a:spcBef>
            </a:pPr>
            <a:r>
              <a:rPr lang="en-GB" b="1"/>
              <a:t>Exploit existing strengths in areas of opportunity</a:t>
            </a:r>
          </a:p>
        </p:txBody>
      </p:sp>
      <p:sp>
        <p:nvSpPr>
          <p:cNvPr id="26636" name="Text Box 12"/>
          <p:cNvSpPr txBox="1">
            <a:spLocks noChangeArrowheads="1"/>
          </p:cNvSpPr>
          <p:nvPr/>
        </p:nvSpPr>
        <p:spPr bwMode="auto">
          <a:xfrm>
            <a:off x="5508625" y="2060575"/>
            <a:ext cx="1747838" cy="1190625"/>
          </a:xfrm>
          <a:prstGeom prst="rect">
            <a:avLst/>
          </a:prstGeom>
          <a:noFill/>
          <a:ln w="9525">
            <a:noFill/>
            <a:miter lim="800000"/>
            <a:headEnd/>
            <a:tailEnd/>
          </a:ln>
        </p:spPr>
        <p:txBody>
          <a:bodyPr>
            <a:spAutoFit/>
          </a:bodyPr>
          <a:lstStyle/>
          <a:p>
            <a:pPr algn="ctr" eaLnBrk="0" hangingPunct="0">
              <a:spcBef>
                <a:spcPct val="50000"/>
              </a:spcBef>
            </a:pPr>
            <a:r>
              <a:rPr lang="en-GB" b="1"/>
              <a:t>Use existing strengths to counter threats</a:t>
            </a:r>
          </a:p>
        </p:txBody>
      </p:sp>
      <p:sp>
        <p:nvSpPr>
          <p:cNvPr id="26637" name="Text Box 13"/>
          <p:cNvSpPr txBox="1">
            <a:spLocks noChangeArrowheads="1"/>
          </p:cNvSpPr>
          <p:nvPr/>
        </p:nvSpPr>
        <p:spPr bwMode="auto">
          <a:xfrm>
            <a:off x="2730500" y="4183063"/>
            <a:ext cx="2057400" cy="1190625"/>
          </a:xfrm>
          <a:prstGeom prst="rect">
            <a:avLst/>
          </a:prstGeom>
          <a:noFill/>
          <a:ln w="9525">
            <a:noFill/>
            <a:miter lim="800000"/>
            <a:headEnd/>
            <a:tailEnd/>
          </a:ln>
        </p:spPr>
        <p:txBody>
          <a:bodyPr>
            <a:spAutoFit/>
          </a:bodyPr>
          <a:lstStyle/>
          <a:p>
            <a:pPr algn="ctr" eaLnBrk="0" hangingPunct="0">
              <a:spcBef>
                <a:spcPct val="50000"/>
              </a:spcBef>
            </a:pPr>
            <a:r>
              <a:rPr lang="en-GB" b="1"/>
              <a:t>Build new strengths first to take advantage of opportunities</a:t>
            </a:r>
          </a:p>
        </p:txBody>
      </p:sp>
      <p:sp>
        <p:nvSpPr>
          <p:cNvPr id="26638" name="Text Box 14"/>
          <p:cNvSpPr txBox="1">
            <a:spLocks noChangeArrowheads="1"/>
          </p:cNvSpPr>
          <p:nvPr/>
        </p:nvSpPr>
        <p:spPr bwMode="auto">
          <a:xfrm>
            <a:off x="5321300" y="4183063"/>
            <a:ext cx="1987550" cy="915987"/>
          </a:xfrm>
          <a:prstGeom prst="rect">
            <a:avLst/>
          </a:prstGeom>
          <a:noFill/>
          <a:ln w="9525">
            <a:noFill/>
            <a:miter lim="800000"/>
            <a:headEnd/>
            <a:tailEnd/>
          </a:ln>
        </p:spPr>
        <p:txBody>
          <a:bodyPr>
            <a:spAutoFit/>
          </a:bodyPr>
          <a:lstStyle/>
          <a:p>
            <a:pPr algn="ctr" eaLnBrk="0" hangingPunct="0">
              <a:spcBef>
                <a:spcPct val="50000"/>
              </a:spcBef>
            </a:pPr>
            <a:r>
              <a:rPr lang="en-GB" b="1"/>
              <a:t>Build new strengths to counter threats</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1000" y="274638"/>
            <a:ext cx="8305800" cy="1143000"/>
          </a:xfrm>
        </p:spPr>
        <p:txBody>
          <a:bodyPr/>
          <a:lstStyle/>
          <a:p>
            <a:pPr algn="ctr" eaLnBrk="1" hangingPunct="1"/>
            <a:r>
              <a:rPr lang="en-US" smtClean="0">
                <a:latin typeface="Arial" charset="0"/>
                <a:cs typeface="Arial" charset="0"/>
              </a:rPr>
              <a:t>Core Strategy</a:t>
            </a:r>
          </a:p>
        </p:txBody>
      </p:sp>
      <p:sp>
        <p:nvSpPr>
          <p:cNvPr id="27651" name="Rectangle 3"/>
          <p:cNvSpPr>
            <a:spLocks noChangeArrowheads="1"/>
          </p:cNvSpPr>
          <p:nvPr/>
        </p:nvSpPr>
        <p:spPr bwMode="auto">
          <a:xfrm>
            <a:off x="1692275" y="2571750"/>
            <a:ext cx="1944688" cy="503238"/>
          </a:xfrm>
          <a:prstGeom prst="rect">
            <a:avLst/>
          </a:prstGeom>
          <a:solidFill>
            <a:srgbClr val="00CC00"/>
          </a:solidFill>
          <a:ln w="19050">
            <a:solidFill>
              <a:schemeClr val="tx1"/>
            </a:solidFill>
            <a:miter lim="800000"/>
            <a:headEnd/>
            <a:tailEnd/>
          </a:ln>
        </p:spPr>
        <p:txBody>
          <a:bodyPr wrap="none" anchor="ctr"/>
          <a:lstStyle/>
          <a:p>
            <a:endParaRPr lang="en-GB"/>
          </a:p>
        </p:txBody>
      </p:sp>
      <p:sp>
        <p:nvSpPr>
          <p:cNvPr id="27652" name="Rectangle 4"/>
          <p:cNvSpPr>
            <a:spLocks noChangeArrowheads="1"/>
          </p:cNvSpPr>
          <p:nvPr/>
        </p:nvSpPr>
        <p:spPr bwMode="auto">
          <a:xfrm>
            <a:off x="4932363" y="2571750"/>
            <a:ext cx="1944687" cy="503238"/>
          </a:xfrm>
          <a:prstGeom prst="rect">
            <a:avLst/>
          </a:prstGeom>
          <a:solidFill>
            <a:srgbClr val="FF6600"/>
          </a:solidFill>
          <a:ln w="19050">
            <a:solidFill>
              <a:schemeClr val="tx1"/>
            </a:solidFill>
            <a:miter lim="800000"/>
            <a:headEnd/>
            <a:tailEnd/>
          </a:ln>
        </p:spPr>
        <p:txBody>
          <a:bodyPr wrap="none" anchor="ctr"/>
          <a:lstStyle/>
          <a:p>
            <a:endParaRPr lang="en-GB"/>
          </a:p>
        </p:txBody>
      </p:sp>
      <p:sp>
        <p:nvSpPr>
          <p:cNvPr id="27653" name="Rectangle 5"/>
          <p:cNvSpPr>
            <a:spLocks noChangeArrowheads="1"/>
          </p:cNvSpPr>
          <p:nvPr/>
        </p:nvSpPr>
        <p:spPr bwMode="auto">
          <a:xfrm>
            <a:off x="3311525" y="1636713"/>
            <a:ext cx="1944688" cy="503237"/>
          </a:xfrm>
          <a:prstGeom prst="rect">
            <a:avLst/>
          </a:prstGeom>
          <a:solidFill>
            <a:srgbClr val="FFFF00"/>
          </a:solidFill>
          <a:ln w="19050">
            <a:solidFill>
              <a:schemeClr val="tx1"/>
            </a:solidFill>
            <a:miter lim="800000"/>
            <a:headEnd/>
            <a:tailEnd/>
          </a:ln>
        </p:spPr>
        <p:txBody>
          <a:bodyPr wrap="none" anchor="ctr"/>
          <a:lstStyle/>
          <a:p>
            <a:endParaRPr lang="en-GB"/>
          </a:p>
        </p:txBody>
      </p:sp>
      <p:sp>
        <p:nvSpPr>
          <p:cNvPr id="27654" name="Rectangle 6"/>
          <p:cNvSpPr>
            <a:spLocks noChangeArrowheads="1"/>
          </p:cNvSpPr>
          <p:nvPr/>
        </p:nvSpPr>
        <p:spPr bwMode="auto">
          <a:xfrm>
            <a:off x="1116013" y="3508375"/>
            <a:ext cx="1439862" cy="503238"/>
          </a:xfrm>
          <a:prstGeom prst="rect">
            <a:avLst/>
          </a:prstGeom>
          <a:solidFill>
            <a:srgbClr val="00FF00"/>
          </a:solidFill>
          <a:ln w="19050">
            <a:solidFill>
              <a:schemeClr val="tx1"/>
            </a:solidFill>
            <a:miter lim="800000"/>
            <a:headEnd/>
            <a:tailEnd/>
          </a:ln>
        </p:spPr>
        <p:txBody>
          <a:bodyPr wrap="none" anchor="ctr"/>
          <a:lstStyle/>
          <a:p>
            <a:endParaRPr lang="en-GB"/>
          </a:p>
        </p:txBody>
      </p:sp>
      <p:sp>
        <p:nvSpPr>
          <p:cNvPr id="27655" name="Rectangle 7"/>
          <p:cNvSpPr>
            <a:spLocks noChangeArrowheads="1"/>
          </p:cNvSpPr>
          <p:nvPr/>
        </p:nvSpPr>
        <p:spPr bwMode="auto">
          <a:xfrm>
            <a:off x="2771775" y="3508375"/>
            <a:ext cx="1366838" cy="503238"/>
          </a:xfrm>
          <a:prstGeom prst="rect">
            <a:avLst/>
          </a:prstGeom>
          <a:solidFill>
            <a:srgbClr val="00FF00"/>
          </a:solidFill>
          <a:ln w="19050">
            <a:solidFill>
              <a:schemeClr val="tx1"/>
            </a:solidFill>
            <a:miter lim="800000"/>
            <a:headEnd/>
            <a:tailEnd/>
          </a:ln>
        </p:spPr>
        <p:txBody>
          <a:bodyPr wrap="none" anchor="ctr"/>
          <a:lstStyle/>
          <a:p>
            <a:endParaRPr lang="en-GB"/>
          </a:p>
        </p:txBody>
      </p:sp>
      <p:sp>
        <p:nvSpPr>
          <p:cNvPr id="27656" name="Rectangle 8"/>
          <p:cNvSpPr>
            <a:spLocks noChangeArrowheads="1"/>
          </p:cNvSpPr>
          <p:nvPr/>
        </p:nvSpPr>
        <p:spPr bwMode="auto">
          <a:xfrm>
            <a:off x="4429125" y="3508375"/>
            <a:ext cx="1439863" cy="503238"/>
          </a:xfrm>
          <a:prstGeom prst="rect">
            <a:avLst/>
          </a:prstGeom>
          <a:solidFill>
            <a:srgbClr val="FF9933"/>
          </a:solidFill>
          <a:ln w="19050">
            <a:solidFill>
              <a:schemeClr val="tx1"/>
            </a:solidFill>
            <a:miter lim="800000"/>
            <a:headEnd/>
            <a:tailEnd/>
          </a:ln>
        </p:spPr>
        <p:txBody>
          <a:bodyPr wrap="none" anchor="ctr"/>
          <a:lstStyle/>
          <a:p>
            <a:endParaRPr lang="en-GB"/>
          </a:p>
        </p:txBody>
      </p:sp>
      <p:sp>
        <p:nvSpPr>
          <p:cNvPr id="27657" name="Rectangle 9"/>
          <p:cNvSpPr>
            <a:spLocks noChangeArrowheads="1"/>
          </p:cNvSpPr>
          <p:nvPr/>
        </p:nvSpPr>
        <p:spPr bwMode="auto">
          <a:xfrm>
            <a:off x="6084888" y="3508375"/>
            <a:ext cx="1366837" cy="503238"/>
          </a:xfrm>
          <a:prstGeom prst="rect">
            <a:avLst/>
          </a:prstGeom>
          <a:solidFill>
            <a:srgbClr val="FF9933"/>
          </a:solidFill>
          <a:ln w="19050">
            <a:solidFill>
              <a:schemeClr val="tx1"/>
            </a:solidFill>
            <a:miter lim="800000"/>
            <a:headEnd/>
            <a:tailEnd/>
          </a:ln>
        </p:spPr>
        <p:txBody>
          <a:bodyPr wrap="none" anchor="ctr"/>
          <a:lstStyle/>
          <a:p>
            <a:endParaRPr lang="en-GB"/>
          </a:p>
        </p:txBody>
      </p:sp>
      <p:cxnSp>
        <p:nvCxnSpPr>
          <p:cNvPr id="27658" name="AutoShape 10"/>
          <p:cNvCxnSpPr>
            <a:cxnSpLocks noChangeShapeType="1"/>
            <a:stCxn id="27653" idx="2"/>
            <a:endCxn id="27651" idx="0"/>
          </p:cNvCxnSpPr>
          <p:nvPr/>
        </p:nvCxnSpPr>
        <p:spPr bwMode="auto">
          <a:xfrm rot="5400000">
            <a:off x="3268663" y="1546225"/>
            <a:ext cx="412750" cy="1619250"/>
          </a:xfrm>
          <a:prstGeom prst="bentConnector3">
            <a:avLst>
              <a:gd name="adj1" fmla="val 50000"/>
            </a:avLst>
          </a:prstGeom>
          <a:noFill/>
          <a:ln w="19050">
            <a:solidFill>
              <a:schemeClr val="tx1"/>
            </a:solidFill>
            <a:miter lim="800000"/>
            <a:headEnd/>
            <a:tailEnd/>
          </a:ln>
        </p:spPr>
      </p:cxnSp>
      <p:cxnSp>
        <p:nvCxnSpPr>
          <p:cNvPr id="27659" name="AutoShape 11"/>
          <p:cNvCxnSpPr>
            <a:cxnSpLocks noChangeShapeType="1"/>
            <a:stCxn id="27653" idx="2"/>
            <a:endCxn id="27652" idx="0"/>
          </p:cNvCxnSpPr>
          <p:nvPr/>
        </p:nvCxnSpPr>
        <p:spPr bwMode="auto">
          <a:xfrm rot="16200000" flipH="1">
            <a:off x="4888707" y="1545431"/>
            <a:ext cx="412750" cy="1620837"/>
          </a:xfrm>
          <a:prstGeom prst="bentConnector3">
            <a:avLst>
              <a:gd name="adj1" fmla="val 50000"/>
            </a:avLst>
          </a:prstGeom>
          <a:noFill/>
          <a:ln w="19050">
            <a:solidFill>
              <a:schemeClr val="tx1"/>
            </a:solidFill>
            <a:miter lim="800000"/>
            <a:headEnd/>
            <a:tailEnd/>
          </a:ln>
        </p:spPr>
      </p:cxnSp>
      <p:cxnSp>
        <p:nvCxnSpPr>
          <p:cNvPr id="27660" name="AutoShape 12"/>
          <p:cNvCxnSpPr>
            <a:cxnSpLocks noChangeShapeType="1"/>
            <a:stCxn id="27651" idx="2"/>
            <a:endCxn id="27654" idx="0"/>
          </p:cNvCxnSpPr>
          <p:nvPr/>
        </p:nvCxnSpPr>
        <p:spPr bwMode="auto">
          <a:xfrm rot="5400000">
            <a:off x="2043907" y="2877344"/>
            <a:ext cx="414337" cy="828675"/>
          </a:xfrm>
          <a:prstGeom prst="bentConnector3">
            <a:avLst>
              <a:gd name="adj1" fmla="val 49810"/>
            </a:avLst>
          </a:prstGeom>
          <a:noFill/>
          <a:ln w="19050">
            <a:solidFill>
              <a:schemeClr val="tx1"/>
            </a:solidFill>
            <a:miter lim="800000"/>
            <a:headEnd/>
            <a:tailEnd/>
          </a:ln>
        </p:spPr>
      </p:cxnSp>
      <p:cxnSp>
        <p:nvCxnSpPr>
          <p:cNvPr id="27661" name="AutoShape 13"/>
          <p:cNvCxnSpPr>
            <a:cxnSpLocks noChangeShapeType="1"/>
            <a:stCxn id="27651" idx="2"/>
            <a:endCxn id="27655" idx="0"/>
          </p:cNvCxnSpPr>
          <p:nvPr/>
        </p:nvCxnSpPr>
        <p:spPr bwMode="auto">
          <a:xfrm rot="16200000" flipH="1">
            <a:off x="2853532" y="2896394"/>
            <a:ext cx="414337" cy="790575"/>
          </a:xfrm>
          <a:prstGeom prst="bentConnector3">
            <a:avLst>
              <a:gd name="adj1" fmla="val 49810"/>
            </a:avLst>
          </a:prstGeom>
          <a:noFill/>
          <a:ln w="19050">
            <a:solidFill>
              <a:schemeClr val="tx1"/>
            </a:solidFill>
            <a:miter lim="800000"/>
            <a:headEnd/>
            <a:tailEnd/>
          </a:ln>
        </p:spPr>
      </p:cxnSp>
      <p:cxnSp>
        <p:nvCxnSpPr>
          <p:cNvPr id="27662" name="AutoShape 14"/>
          <p:cNvCxnSpPr>
            <a:cxnSpLocks noChangeShapeType="1"/>
            <a:stCxn id="27652" idx="2"/>
            <a:endCxn id="27656" idx="0"/>
          </p:cNvCxnSpPr>
          <p:nvPr/>
        </p:nvCxnSpPr>
        <p:spPr bwMode="auto">
          <a:xfrm rot="5400000">
            <a:off x="5320506" y="2913857"/>
            <a:ext cx="414337" cy="755650"/>
          </a:xfrm>
          <a:prstGeom prst="bentConnector3">
            <a:avLst>
              <a:gd name="adj1" fmla="val 49810"/>
            </a:avLst>
          </a:prstGeom>
          <a:noFill/>
          <a:ln w="19050">
            <a:solidFill>
              <a:schemeClr val="tx1"/>
            </a:solidFill>
            <a:miter lim="800000"/>
            <a:headEnd/>
            <a:tailEnd/>
          </a:ln>
        </p:spPr>
      </p:cxnSp>
      <p:cxnSp>
        <p:nvCxnSpPr>
          <p:cNvPr id="27663" name="AutoShape 15"/>
          <p:cNvCxnSpPr>
            <a:cxnSpLocks noChangeShapeType="1"/>
            <a:stCxn id="27652" idx="2"/>
            <a:endCxn id="27657" idx="0"/>
          </p:cNvCxnSpPr>
          <p:nvPr/>
        </p:nvCxnSpPr>
        <p:spPr bwMode="auto">
          <a:xfrm rot="16200000" flipH="1">
            <a:off x="6130131" y="2859882"/>
            <a:ext cx="414337" cy="863600"/>
          </a:xfrm>
          <a:prstGeom prst="bentConnector3">
            <a:avLst>
              <a:gd name="adj1" fmla="val 49810"/>
            </a:avLst>
          </a:prstGeom>
          <a:noFill/>
          <a:ln w="19050">
            <a:solidFill>
              <a:schemeClr val="tx1"/>
            </a:solidFill>
            <a:miter lim="800000"/>
            <a:headEnd/>
            <a:tailEnd/>
          </a:ln>
        </p:spPr>
      </p:cxnSp>
      <p:sp>
        <p:nvSpPr>
          <p:cNvPr id="27664" name="Text Box 16"/>
          <p:cNvSpPr txBox="1">
            <a:spLocks noChangeArrowheads="1"/>
          </p:cNvSpPr>
          <p:nvPr/>
        </p:nvSpPr>
        <p:spPr bwMode="auto">
          <a:xfrm>
            <a:off x="3348038" y="1636713"/>
            <a:ext cx="1871662" cy="517525"/>
          </a:xfrm>
          <a:prstGeom prst="rect">
            <a:avLst/>
          </a:prstGeom>
          <a:noFill/>
          <a:ln w="9525">
            <a:noFill/>
            <a:miter lim="800000"/>
            <a:headEnd/>
            <a:tailEnd/>
          </a:ln>
        </p:spPr>
        <p:txBody>
          <a:bodyPr>
            <a:spAutoFit/>
          </a:bodyPr>
          <a:lstStyle/>
          <a:p>
            <a:pPr algn="ctr">
              <a:spcBef>
                <a:spcPct val="50000"/>
              </a:spcBef>
            </a:pPr>
            <a:r>
              <a:rPr lang="en-GB" sz="1400" b="1"/>
              <a:t>Improve Performance</a:t>
            </a:r>
            <a:endParaRPr lang="en-US" sz="1400" b="1"/>
          </a:p>
        </p:txBody>
      </p:sp>
      <p:sp>
        <p:nvSpPr>
          <p:cNvPr id="27665" name="Text Box 17"/>
          <p:cNvSpPr txBox="1">
            <a:spLocks noChangeArrowheads="1"/>
          </p:cNvSpPr>
          <p:nvPr/>
        </p:nvSpPr>
        <p:spPr bwMode="auto">
          <a:xfrm>
            <a:off x="1763713" y="2644775"/>
            <a:ext cx="1800225" cy="304800"/>
          </a:xfrm>
          <a:prstGeom prst="rect">
            <a:avLst/>
          </a:prstGeom>
          <a:noFill/>
          <a:ln w="9525">
            <a:noFill/>
            <a:miter lim="800000"/>
            <a:headEnd/>
            <a:tailEnd/>
          </a:ln>
        </p:spPr>
        <p:txBody>
          <a:bodyPr>
            <a:spAutoFit/>
          </a:bodyPr>
          <a:lstStyle/>
          <a:p>
            <a:pPr algn="ctr">
              <a:spcBef>
                <a:spcPct val="50000"/>
              </a:spcBef>
            </a:pPr>
            <a:r>
              <a:rPr lang="en-GB" sz="1400" b="1"/>
              <a:t>Increase Sales</a:t>
            </a:r>
            <a:endParaRPr lang="en-US" sz="1400" b="1"/>
          </a:p>
        </p:txBody>
      </p:sp>
      <p:sp>
        <p:nvSpPr>
          <p:cNvPr id="27666" name="Text Box 18"/>
          <p:cNvSpPr txBox="1">
            <a:spLocks noChangeArrowheads="1"/>
          </p:cNvSpPr>
          <p:nvPr/>
        </p:nvSpPr>
        <p:spPr bwMode="auto">
          <a:xfrm>
            <a:off x="4932363" y="2571750"/>
            <a:ext cx="1871662" cy="517525"/>
          </a:xfrm>
          <a:prstGeom prst="rect">
            <a:avLst/>
          </a:prstGeom>
          <a:noFill/>
          <a:ln w="9525">
            <a:noFill/>
            <a:miter lim="800000"/>
            <a:headEnd/>
            <a:tailEnd/>
          </a:ln>
        </p:spPr>
        <p:txBody>
          <a:bodyPr>
            <a:spAutoFit/>
          </a:bodyPr>
          <a:lstStyle/>
          <a:p>
            <a:pPr algn="ctr">
              <a:spcBef>
                <a:spcPct val="50000"/>
              </a:spcBef>
            </a:pPr>
            <a:r>
              <a:rPr lang="en-GB" sz="1400" b="1"/>
              <a:t>Improve Productivity</a:t>
            </a:r>
            <a:endParaRPr lang="en-US" sz="1400" b="1"/>
          </a:p>
        </p:txBody>
      </p:sp>
      <p:sp>
        <p:nvSpPr>
          <p:cNvPr id="27667" name="Text Box 19"/>
          <p:cNvSpPr txBox="1">
            <a:spLocks noChangeArrowheads="1"/>
          </p:cNvSpPr>
          <p:nvPr/>
        </p:nvSpPr>
        <p:spPr bwMode="auto">
          <a:xfrm>
            <a:off x="1187450" y="3494088"/>
            <a:ext cx="1296988" cy="517525"/>
          </a:xfrm>
          <a:prstGeom prst="rect">
            <a:avLst/>
          </a:prstGeom>
          <a:noFill/>
          <a:ln w="9525">
            <a:noFill/>
            <a:miter lim="800000"/>
            <a:headEnd/>
            <a:tailEnd/>
          </a:ln>
        </p:spPr>
        <p:txBody>
          <a:bodyPr>
            <a:spAutoFit/>
          </a:bodyPr>
          <a:lstStyle/>
          <a:p>
            <a:pPr algn="ctr">
              <a:spcBef>
                <a:spcPct val="50000"/>
              </a:spcBef>
            </a:pPr>
            <a:r>
              <a:rPr lang="en-GB" sz="1400" b="1"/>
              <a:t>Expand Market</a:t>
            </a:r>
            <a:endParaRPr lang="en-US" sz="1400" b="1"/>
          </a:p>
        </p:txBody>
      </p:sp>
      <p:sp>
        <p:nvSpPr>
          <p:cNvPr id="27668" name="Text Box 20"/>
          <p:cNvSpPr txBox="1">
            <a:spLocks noChangeArrowheads="1"/>
          </p:cNvSpPr>
          <p:nvPr/>
        </p:nvSpPr>
        <p:spPr bwMode="auto">
          <a:xfrm>
            <a:off x="2843213" y="3494088"/>
            <a:ext cx="1223962" cy="517525"/>
          </a:xfrm>
          <a:prstGeom prst="rect">
            <a:avLst/>
          </a:prstGeom>
          <a:noFill/>
          <a:ln w="9525">
            <a:noFill/>
            <a:miter lim="800000"/>
            <a:headEnd/>
            <a:tailEnd/>
          </a:ln>
        </p:spPr>
        <p:txBody>
          <a:bodyPr>
            <a:spAutoFit/>
          </a:bodyPr>
          <a:lstStyle/>
          <a:p>
            <a:pPr algn="ctr">
              <a:spcBef>
                <a:spcPct val="50000"/>
              </a:spcBef>
            </a:pPr>
            <a:r>
              <a:rPr lang="en-GB" sz="1400" b="1"/>
              <a:t>Increase Share</a:t>
            </a:r>
            <a:endParaRPr lang="en-US" sz="1400" b="1"/>
          </a:p>
        </p:txBody>
      </p:sp>
      <p:sp>
        <p:nvSpPr>
          <p:cNvPr id="27669" name="Text Box 21"/>
          <p:cNvSpPr txBox="1">
            <a:spLocks noChangeArrowheads="1"/>
          </p:cNvSpPr>
          <p:nvPr/>
        </p:nvSpPr>
        <p:spPr bwMode="auto">
          <a:xfrm>
            <a:off x="4716463" y="3508375"/>
            <a:ext cx="1008062" cy="517525"/>
          </a:xfrm>
          <a:prstGeom prst="rect">
            <a:avLst/>
          </a:prstGeom>
          <a:noFill/>
          <a:ln w="9525">
            <a:noFill/>
            <a:miter lim="800000"/>
            <a:headEnd/>
            <a:tailEnd/>
          </a:ln>
        </p:spPr>
        <p:txBody>
          <a:bodyPr>
            <a:spAutoFit/>
          </a:bodyPr>
          <a:lstStyle/>
          <a:p>
            <a:pPr algn="ctr">
              <a:spcBef>
                <a:spcPct val="50000"/>
              </a:spcBef>
            </a:pPr>
            <a:r>
              <a:rPr lang="en-GB" sz="1400" b="1"/>
              <a:t>Increase Margins</a:t>
            </a:r>
            <a:endParaRPr lang="en-US" sz="1400" b="1"/>
          </a:p>
        </p:txBody>
      </p:sp>
      <p:sp>
        <p:nvSpPr>
          <p:cNvPr id="27670" name="Text Box 22"/>
          <p:cNvSpPr txBox="1">
            <a:spLocks noChangeArrowheads="1"/>
          </p:cNvSpPr>
          <p:nvPr/>
        </p:nvSpPr>
        <p:spPr bwMode="auto">
          <a:xfrm>
            <a:off x="6227763" y="3508375"/>
            <a:ext cx="1008062" cy="517525"/>
          </a:xfrm>
          <a:prstGeom prst="rect">
            <a:avLst/>
          </a:prstGeom>
          <a:noFill/>
          <a:ln w="9525">
            <a:noFill/>
            <a:miter lim="800000"/>
            <a:headEnd/>
            <a:tailEnd/>
          </a:ln>
        </p:spPr>
        <p:txBody>
          <a:bodyPr>
            <a:spAutoFit/>
          </a:bodyPr>
          <a:lstStyle/>
          <a:p>
            <a:pPr algn="ctr"/>
            <a:r>
              <a:rPr lang="en-GB" sz="1400" b="1"/>
              <a:t>Reduce Costs</a:t>
            </a:r>
            <a:endParaRPr lang="en-US" sz="1400" b="1"/>
          </a:p>
        </p:txBody>
      </p:sp>
      <p:sp>
        <p:nvSpPr>
          <p:cNvPr id="27671" name="Text Box 23"/>
          <p:cNvSpPr txBox="1">
            <a:spLocks noChangeArrowheads="1"/>
          </p:cNvSpPr>
          <p:nvPr/>
        </p:nvSpPr>
        <p:spPr bwMode="auto">
          <a:xfrm>
            <a:off x="1187450" y="4156075"/>
            <a:ext cx="1439863" cy="1793875"/>
          </a:xfrm>
          <a:prstGeom prst="rect">
            <a:avLst/>
          </a:prstGeom>
          <a:noFill/>
          <a:ln w="9525">
            <a:noFill/>
            <a:miter lim="800000"/>
            <a:headEnd/>
            <a:tailEnd/>
          </a:ln>
        </p:spPr>
        <p:txBody>
          <a:bodyPr>
            <a:spAutoFit/>
          </a:bodyPr>
          <a:lstStyle/>
          <a:p>
            <a:pPr>
              <a:spcBef>
                <a:spcPct val="50000"/>
              </a:spcBef>
            </a:pPr>
            <a:r>
              <a:rPr lang="en-GB" sz="1400"/>
              <a:t>New uses</a:t>
            </a:r>
          </a:p>
          <a:p>
            <a:pPr>
              <a:spcBef>
                <a:spcPct val="50000"/>
              </a:spcBef>
            </a:pPr>
            <a:r>
              <a:rPr lang="en-GB" sz="1400"/>
              <a:t>New users</a:t>
            </a:r>
          </a:p>
          <a:p>
            <a:pPr>
              <a:spcBef>
                <a:spcPct val="50000"/>
              </a:spcBef>
            </a:pPr>
            <a:r>
              <a:rPr lang="en-GB" sz="1400"/>
              <a:t>Increase use frequency</a:t>
            </a:r>
          </a:p>
          <a:p>
            <a:pPr>
              <a:spcBef>
                <a:spcPct val="50000"/>
              </a:spcBef>
            </a:pPr>
            <a:r>
              <a:rPr lang="en-GB" sz="1400"/>
              <a:t>New products</a:t>
            </a:r>
          </a:p>
          <a:p>
            <a:pPr>
              <a:spcBef>
                <a:spcPct val="50000"/>
              </a:spcBef>
            </a:pPr>
            <a:endParaRPr lang="en-US" sz="1400"/>
          </a:p>
        </p:txBody>
      </p:sp>
      <p:sp>
        <p:nvSpPr>
          <p:cNvPr id="27672" name="Text Box 24"/>
          <p:cNvSpPr txBox="1">
            <a:spLocks noChangeArrowheads="1"/>
          </p:cNvSpPr>
          <p:nvPr/>
        </p:nvSpPr>
        <p:spPr bwMode="auto">
          <a:xfrm>
            <a:off x="2843213" y="4156075"/>
            <a:ext cx="1368425" cy="1155700"/>
          </a:xfrm>
          <a:prstGeom prst="rect">
            <a:avLst/>
          </a:prstGeom>
          <a:noFill/>
          <a:ln w="9525">
            <a:noFill/>
            <a:miter lim="800000"/>
            <a:headEnd/>
            <a:tailEnd/>
          </a:ln>
        </p:spPr>
        <p:txBody>
          <a:bodyPr>
            <a:spAutoFit/>
          </a:bodyPr>
          <a:lstStyle/>
          <a:p>
            <a:pPr>
              <a:spcBef>
                <a:spcPct val="50000"/>
              </a:spcBef>
            </a:pPr>
            <a:r>
              <a:rPr lang="en-GB" sz="1400"/>
              <a:t>Win share</a:t>
            </a:r>
          </a:p>
          <a:p>
            <a:pPr>
              <a:spcBef>
                <a:spcPct val="50000"/>
              </a:spcBef>
            </a:pPr>
            <a:r>
              <a:rPr lang="en-GB" sz="1400"/>
              <a:t>Acquire share</a:t>
            </a:r>
          </a:p>
          <a:p>
            <a:pPr>
              <a:spcBef>
                <a:spcPct val="50000"/>
              </a:spcBef>
            </a:pPr>
            <a:r>
              <a:rPr lang="en-GB" sz="1400"/>
              <a:t>Create alliances</a:t>
            </a:r>
            <a:endParaRPr lang="en-US" sz="1400"/>
          </a:p>
        </p:txBody>
      </p:sp>
      <p:sp>
        <p:nvSpPr>
          <p:cNvPr id="27673" name="Text Box 25"/>
          <p:cNvSpPr txBox="1">
            <a:spLocks noChangeArrowheads="1"/>
          </p:cNvSpPr>
          <p:nvPr/>
        </p:nvSpPr>
        <p:spPr bwMode="auto">
          <a:xfrm>
            <a:off x="4427538" y="4156075"/>
            <a:ext cx="1512887" cy="1155700"/>
          </a:xfrm>
          <a:prstGeom prst="rect">
            <a:avLst/>
          </a:prstGeom>
          <a:noFill/>
          <a:ln w="9525">
            <a:noFill/>
            <a:miter lim="800000"/>
            <a:headEnd/>
            <a:tailEnd/>
          </a:ln>
        </p:spPr>
        <p:txBody>
          <a:bodyPr>
            <a:spAutoFit/>
          </a:bodyPr>
          <a:lstStyle/>
          <a:p>
            <a:pPr>
              <a:spcBef>
                <a:spcPct val="50000"/>
              </a:spcBef>
            </a:pPr>
            <a:r>
              <a:rPr lang="en-GB" sz="1400"/>
              <a:t>Increase price</a:t>
            </a:r>
          </a:p>
          <a:p>
            <a:pPr>
              <a:spcBef>
                <a:spcPct val="50000"/>
              </a:spcBef>
            </a:pPr>
            <a:r>
              <a:rPr lang="en-GB" sz="1400"/>
              <a:t>Add value</a:t>
            </a:r>
          </a:p>
          <a:p>
            <a:pPr>
              <a:spcBef>
                <a:spcPct val="50000"/>
              </a:spcBef>
            </a:pPr>
            <a:r>
              <a:rPr lang="en-GB" sz="1400"/>
              <a:t>Change product mix</a:t>
            </a:r>
            <a:endParaRPr lang="en-US" sz="1400"/>
          </a:p>
        </p:txBody>
      </p:sp>
      <p:sp>
        <p:nvSpPr>
          <p:cNvPr id="27674" name="Text Box 26"/>
          <p:cNvSpPr txBox="1">
            <a:spLocks noChangeArrowheads="1"/>
          </p:cNvSpPr>
          <p:nvPr/>
        </p:nvSpPr>
        <p:spPr bwMode="auto">
          <a:xfrm>
            <a:off x="6084888" y="4156075"/>
            <a:ext cx="1655762" cy="942975"/>
          </a:xfrm>
          <a:prstGeom prst="rect">
            <a:avLst/>
          </a:prstGeom>
          <a:noFill/>
          <a:ln w="9525">
            <a:noFill/>
            <a:miter lim="800000"/>
            <a:headEnd/>
            <a:tailEnd/>
          </a:ln>
        </p:spPr>
        <p:txBody>
          <a:bodyPr>
            <a:spAutoFit/>
          </a:bodyPr>
          <a:lstStyle/>
          <a:p>
            <a:pPr>
              <a:spcBef>
                <a:spcPct val="50000"/>
              </a:spcBef>
            </a:pPr>
            <a:r>
              <a:rPr lang="en-GB" sz="1400"/>
              <a:t>Capital costs</a:t>
            </a:r>
          </a:p>
          <a:p>
            <a:pPr>
              <a:spcBef>
                <a:spcPct val="50000"/>
              </a:spcBef>
            </a:pPr>
            <a:r>
              <a:rPr lang="en-GB" sz="1400"/>
              <a:t>Fixed costs</a:t>
            </a:r>
          </a:p>
          <a:p>
            <a:pPr>
              <a:spcBef>
                <a:spcPct val="50000"/>
              </a:spcBef>
            </a:pPr>
            <a:r>
              <a:rPr lang="en-GB" sz="1400"/>
              <a:t>Variable costs</a:t>
            </a:r>
            <a:endParaRPr lang="en-US" sz="1400"/>
          </a:p>
        </p:txBody>
      </p:sp>
      <p:sp>
        <p:nvSpPr>
          <p:cNvPr id="27675" name="Line 27"/>
          <p:cNvSpPr>
            <a:spLocks noChangeShapeType="1"/>
          </p:cNvSpPr>
          <p:nvPr/>
        </p:nvSpPr>
        <p:spPr bwMode="auto">
          <a:xfrm>
            <a:off x="1116013" y="4011613"/>
            <a:ext cx="0" cy="1441450"/>
          </a:xfrm>
          <a:prstGeom prst="line">
            <a:avLst/>
          </a:prstGeom>
          <a:noFill/>
          <a:ln w="19050">
            <a:solidFill>
              <a:schemeClr val="tx1"/>
            </a:solidFill>
            <a:round/>
            <a:headEnd/>
            <a:tailEnd/>
          </a:ln>
        </p:spPr>
        <p:txBody>
          <a:bodyPr/>
          <a:lstStyle/>
          <a:p>
            <a:endParaRPr lang="en-GB"/>
          </a:p>
        </p:txBody>
      </p:sp>
      <p:sp>
        <p:nvSpPr>
          <p:cNvPr id="27676" name="Line 28"/>
          <p:cNvSpPr>
            <a:spLocks noChangeShapeType="1"/>
          </p:cNvSpPr>
          <p:nvPr/>
        </p:nvSpPr>
        <p:spPr bwMode="auto">
          <a:xfrm>
            <a:off x="1116013" y="4300538"/>
            <a:ext cx="71437" cy="0"/>
          </a:xfrm>
          <a:prstGeom prst="line">
            <a:avLst/>
          </a:prstGeom>
          <a:noFill/>
          <a:ln w="19050">
            <a:solidFill>
              <a:schemeClr val="tx1"/>
            </a:solidFill>
            <a:round/>
            <a:headEnd/>
            <a:tailEnd/>
          </a:ln>
        </p:spPr>
        <p:txBody>
          <a:bodyPr/>
          <a:lstStyle/>
          <a:p>
            <a:endParaRPr lang="en-GB"/>
          </a:p>
        </p:txBody>
      </p:sp>
      <p:sp>
        <p:nvSpPr>
          <p:cNvPr id="27677" name="Line 29"/>
          <p:cNvSpPr>
            <a:spLocks noChangeShapeType="1"/>
          </p:cNvSpPr>
          <p:nvPr/>
        </p:nvSpPr>
        <p:spPr bwMode="auto">
          <a:xfrm>
            <a:off x="1116013" y="4660900"/>
            <a:ext cx="71437" cy="0"/>
          </a:xfrm>
          <a:prstGeom prst="line">
            <a:avLst/>
          </a:prstGeom>
          <a:noFill/>
          <a:ln w="19050">
            <a:solidFill>
              <a:schemeClr val="tx1"/>
            </a:solidFill>
            <a:round/>
            <a:headEnd/>
            <a:tailEnd/>
          </a:ln>
        </p:spPr>
        <p:txBody>
          <a:bodyPr/>
          <a:lstStyle/>
          <a:p>
            <a:endParaRPr lang="en-GB"/>
          </a:p>
        </p:txBody>
      </p:sp>
      <p:sp>
        <p:nvSpPr>
          <p:cNvPr id="27678" name="Line 30"/>
          <p:cNvSpPr>
            <a:spLocks noChangeShapeType="1"/>
          </p:cNvSpPr>
          <p:nvPr/>
        </p:nvSpPr>
        <p:spPr bwMode="auto">
          <a:xfrm>
            <a:off x="1116013" y="5019675"/>
            <a:ext cx="71437" cy="0"/>
          </a:xfrm>
          <a:prstGeom prst="line">
            <a:avLst/>
          </a:prstGeom>
          <a:noFill/>
          <a:ln w="19050">
            <a:solidFill>
              <a:schemeClr val="tx1"/>
            </a:solidFill>
            <a:round/>
            <a:headEnd/>
            <a:tailEnd/>
          </a:ln>
        </p:spPr>
        <p:txBody>
          <a:bodyPr/>
          <a:lstStyle/>
          <a:p>
            <a:endParaRPr lang="en-GB"/>
          </a:p>
        </p:txBody>
      </p:sp>
      <p:sp>
        <p:nvSpPr>
          <p:cNvPr id="27679" name="Line 31"/>
          <p:cNvSpPr>
            <a:spLocks noChangeShapeType="1"/>
          </p:cNvSpPr>
          <p:nvPr/>
        </p:nvSpPr>
        <p:spPr bwMode="auto">
          <a:xfrm>
            <a:off x="4427538" y="4011613"/>
            <a:ext cx="0" cy="936625"/>
          </a:xfrm>
          <a:prstGeom prst="line">
            <a:avLst/>
          </a:prstGeom>
          <a:noFill/>
          <a:ln w="19050">
            <a:solidFill>
              <a:schemeClr val="tx1"/>
            </a:solidFill>
            <a:round/>
            <a:headEnd/>
            <a:tailEnd/>
          </a:ln>
        </p:spPr>
        <p:txBody>
          <a:bodyPr/>
          <a:lstStyle/>
          <a:p>
            <a:endParaRPr lang="en-GB"/>
          </a:p>
        </p:txBody>
      </p:sp>
      <p:sp>
        <p:nvSpPr>
          <p:cNvPr id="27680" name="Line 32"/>
          <p:cNvSpPr>
            <a:spLocks noChangeShapeType="1"/>
          </p:cNvSpPr>
          <p:nvPr/>
        </p:nvSpPr>
        <p:spPr bwMode="auto">
          <a:xfrm>
            <a:off x="4427538" y="4300538"/>
            <a:ext cx="71437" cy="0"/>
          </a:xfrm>
          <a:prstGeom prst="line">
            <a:avLst/>
          </a:prstGeom>
          <a:noFill/>
          <a:ln w="19050">
            <a:solidFill>
              <a:schemeClr val="tx1"/>
            </a:solidFill>
            <a:round/>
            <a:headEnd/>
            <a:tailEnd/>
          </a:ln>
        </p:spPr>
        <p:txBody>
          <a:bodyPr/>
          <a:lstStyle/>
          <a:p>
            <a:endParaRPr lang="en-GB"/>
          </a:p>
        </p:txBody>
      </p:sp>
      <p:sp>
        <p:nvSpPr>
          <p:cNvPr id="27681" name="Line 33"/>
          <p:cNvSpPr>
            <a:spLocks noChangeShapeType="1"/>
          </p:cNvSpPr>
          <p:nvPr/>
        </p:nvSpPr>
        <p:spPr bwMode="auto">
          <a:xfrm>
            <a:off x="4427538" y="4660900"/>
            <a:ext cx="71437" cy="0"/>
          </a:xfrm>
          <a:prstGeom prst="line">
            <a:avLst/>
          </a:prstGeom>
          <a:noFill/>
          <a:ln w="19050">
            <a:solidFill>
              <a:schemeClr val="tx1"/>
            </a:solidFill>
            <a:round/>
            <a:headEnd/>
            <a:tailEnd/>
          </a:ln>
        </p:spPr>
        <p:txBody>
          <a:bodyPr/>
          <a:lstStyle/>
          <a:p>
            <a:endParaRPr lang="en-GB"/>
          </a:p>
        </p:txBody>
      </p:sp>
      <p:sp>
        <p:nvSpPr>
          <p:cNvPr id="27682" name="Line 34"/>
          <p:cNvSpPr>
            <a:spLocks noChangeShapeType="1"/>
          </p:cNvSpPr>
          <p:nvPr/>
        </p:nvSpPr>
        <p:spPr bwMode="auto">
          <a:xfrm>
            <a:off x="4427538" y="4948238"/>
            <a:ext cx="71437" cy="0"/>
          </a:xfrm>
          <a:prstGeom prst="line">
            <a:avLst/>
          </a:prstGeom>
          <a:noFill/>
          <a:ln w="19050">
            <a:solidFill>
              <a:schemeClr val="tx1"/>
            </a:solidFill>
            <a:round/>
            <a:headEnd/>
            <a:tailEnd/>
          </a:ln>
        </p:spPr>
        <p:txBody>
          <a:bodyPr/>
          <a:lstStyle/>
          <a:p>
            <a:endParaRPr lang="en-GB"/>
          </a:p>
        </p:txBody>
      </p:sp>
      <p:sp>
        <p:nvSpPr>
          <p:cNvPr id="27683" name="Line 35"/>
          <p:cNvSpPr>
            <a:spLocks noChangeShapeType="1"/>
          </p:cNvSpPr>
          <p:nvPr/>
        </p:nvSpPr>
        <p:spPr bwMode="auto">
          <a:xfrm>
            <a:off x="6084888" y="4011613"/>
            <a:ext cx="0" cy="936625"/>
          </a:xfrm>
          <a:prstGeom prst="line">
            <a:avLst/>
          </a:prstGeom>
          <a:noFill/>
          <a:ln w="19050">
            <a:solidFill>
              <a:schemeClr val="tx1"/>
            </a:solidFill>
            <a:round/>
            <a:headEnd/>
            <a:tailEnd/>
          </a:ln>
        </p:spPr>
        <p:txBody>
          <a:bodyPr/>
          <a:lstStyle/>
          <a:p>
            <a:endParaRPr lang="en-GB"/>
          </a:p>
        </p:txBody>
      </p:sp>
      <p:sp>
        <p:nvSpPr>
          <p:cNvPr id="27684" name="Line 36"/>
          <p:cNvSpPr>
            <a:spLocks noChangeShapeType="1"/>
          </p:cNvSpPr>
          <p:nvPr/>
        </p:nvSpPr>
        <p:spPr bwMode="auto">
          <a:xfrm>
            <a:off x="6084888" y="4300538"/>
            <a:ext cx="71437" cy="0"/>
          </a:xfrm>
          <a:prstGeom prst="line">
            <a:avLst/>
          </a:prstGeom>
          <a:noFill/>
          <a:ln w="19050">
            <a:solidFill>
              <a:schemeClr val="tx1"/>
            </a:solidFill>
            <a:round/>
            <a:headEnd/>
            <a:tailEnd/>
          </a:ln>
        </p:spPr>
        <p:txBody>
          <a:bodyPr/>
          <a:lstStyle/>
          <a:p>
            <a:endParaRPr lang="en-GB"/>
          </a:p>
        </p:txBody>
      </p:sp>
      <p:sp>
        <p:nvSpPr>
          <p:cNvPr id="27685" name="Line 37"/>
          <p:cNvSpPr>
            <a:spLocks noChangeShapeType="1"/>
          </p:cNvSpPr>
          <p:nvPr/>
        </p:nvSpPr>
        <p:spPr bwMode="auto">
          <a:xfrm>
            <a:off x="6084888" y="4660900"/>
            <a:ext cx="71437" cy="0"/>
          </a:xfrm>
          <a:prstGeom prst="line">
            <a:avLst/>
          </a:prstGeom>
          <a:noFill/>
          <a:ln w="19050">
            <a:solidFill>
              <a:schemeClr val="tx1"/>
            </a:solidFill>
            <a:round/>
            <a:headEnd/>
            <a:tailEnd/>
          </a:ln>
        </p:spPr>
        <p:txBody>
          <a:bodyPr/>
          <a:lstStyle/>
          <a:p>
            <a:endParaRPr lang="en-GB"/>
          </a:p>
        </p:txBody>
      </p:sp>
      <p:sp>
        <p:nvSpPr>
          <p:cNvPr id="27686" name="Line 38"/>
          <p:cNvSpPr>
            <a:spLocks noChangeShapeType="1"/>
          </p:cNvSpPr>
          <p:nvPr/>
        </p:nvSpPr>
        <p:spPr bwMode="auto">
          <a:xfrm>
            <a:off x="6084888" y="4948238"/>
            <a:ext cx="71437" cy="0"/>
          </a:xfrm>
          <a:prstGeom prst="line">
            <a:avLst/>
          </a:prstGeom>
          <a:noFill/>
          <a:ln w="19050">
            <a:solidFill>
              <a:schemeClr val="tx1"/>
            </a:solidFill>
            <a:round/>
            <a:headEnd/>
            <a:tailEnd/>
          </a:ln>
        </p:spPr>
        <p:txBody>
          <a:bodyPr/>
          <a:lstStyle/>
          <a:p>
            <a:endParaRPr lang="en-GB"/>
          </a:p>
        </p:txBody>
      </p:sp>
      <p:sp>
        <p:nvSpPr>
          <p:cNvPr id="27687" name="Line 39"/>
          <p:cNvSpPr>
            <a:spLocks noChangeShapeType="1"/>
          </p:cNvSpPr>
          <p:nvPr/>
        </p:nvSpPr>
        <p:spPr bwMode="auto">
          <a:xfrm>
            <a:off x="2771775" y="4011613"/>
            <a:ext cx="0" cy="1081087"/>
          </a:xfrm>
          <a:prstGeom prst="line">
            <a:avLst/>
          </a:prstGeom>
          <a:noFill/>
          <a:ln w="19050">
            <a:solidFill>
              <a:schemeClr val="tx1"/>
            </a:solidFill>
            <a:round/>
            <a:headEnd/>
            <a:tailEnd/>
          </a:ln>
        </p:spPr>
        <p:txBody>
          <a:bodyPr/>
          <a:lstStyle/>
          <a:p>
            <a:endParaRPr lang="en-GB"/>
          </a:p>
        </p:txBody>
      </p:sp>
      <p:sp>
        <p:nvSpPr>
          <p:cNvPr id="27688" name="Line 40"/>
          <p:cNvSpPr>
            <a:spLocks noChangeShapeType="1"/>
          </p:cNvSpPr>
          <p:nvPr/>
        </p:nvSpPr>
        <p:spPr bwMode="auto">
          <a:xfrm>
            <a:off x="2771775" y="4300538"/>
            <a:ext cx="71438" cy="0"/>
          </a:xfrm>
          <a:prstGeom prst="line">
            <a:avLst/>
          </a:prstGeom>
          <a:noFill/>
          <a:ln w="19050">
            <a:solidFill>
              <a:schemeClr val="tx1"/>
            </a:solidFill>
            <a:round/>
            <a:headEnd/>
            <a:tailEnd/>
          </a:ln>
        </p:spPr>
        <p:txBody>
          <a:bodyPr/>
          <a:lstStyle/>
          <a:p>
            <a:endParaRPr lang="en-GB"/>
          </a:p>
        </p:txBody>
      </p:sp>
      <p:sp>
        <p:nvSpPr>
          <p:cNvPr id="27689" name="Line 41"/>
          <p:cNvSpPr>
            <a:spLocks noChangeShapeType="1"/>
          </p:cNvSpPr>
          <p:nvPr/>
        </p:nvSpPr>
        <p:spPr bwMode="auto">
          <a:xfrm>
            <a:off x="2771775" y="4660900"/>
            <a:ext cx="71438" cy="0"/>
          </a:xfrm>
          <a:prstGeom prst="line">
            <a:avLst/>
          </a:prstGeom>
          <a:noFill/>
          <a:ln w="19050">
            <a:solidFill>
              <a:schemeClr val="tx1"/>
            </a:solidFill>
            <a:round/>
            <a:headEnd/>
            <a:tailEnd/>
          </a:ln>
        </p:spPr>
        <p:txBody>
          <a:bodyPr/>
          <a:lstStyle/>
          <a:p>
            <a:endParaRPr lang="en-GB"/>
          </a:p>
        </p:txBody>
      </p:sp>
      <p:sp>
        <p:nvSpPr>
          <p:cNvPr id="27690" name="Line 42"/>
          <p:cNvSpPr>
            <a:spLocks noChangeShapeType="1"/>
          </p:cNvSpPr>
          <p:nvPr/>
        </p:nvSpPr>
        <p:spPr bwMode="auto">
          <a:xfrm>
            <a:off x="1116013" y="5453063"/>
            <a:ext cx="71437" cy="0"/>
          </a:xfrm>
          <a:prstGeom prst="line">
            <a:avLst/>
          </a:prstGeom>
          <a:noFill/>
          <a:ln w="19050">
            <a:solidFill>
              <a:schemeClr val="tx1"/>
            </a:solidFill>
            <a:round/>
            <a:headEnd/>
            <a:tailEnd/>
          </a:ln>
        </p:spPr>
        <p:txBody>
          <a:bodyPr/>
          <a:lstStyle/>
          <a:p>
            <a:endParaRPr lang="en-GB"/>
          </a:p>
        </p:txBody>
      </p:sp>
      <p:sp>
        <p:nvSpPr>
          <p:cNvPr id="27691" name="Line 43"/>
          <p:cNvSpPr>
            <a:spLocks noChangeShapeType="1"/>
          </p:cNvSpPr>
          <p:nvPr/>
        </p:nvSpPr>
        <p:spPr bwMode="auto">
          <a:xfrm>
            <a:off x="2771775" y="5092700"/>
            <a:ext cx="71438" cy="0"/>
          </a:xfrm>
          <a:prstGeom prst="line">
            <a:avLst/>
          </a:prstGeom>
          <a:noFill/>
          <a:ln w="19050">
            <a:solidFill>
              <a:schemeClr val="tx1"/>
            </a:solidFill>
            <a:round/>
            <a:headEnd/>
            <a:tailEnd/>
          </a:ln>
        </p:spPr>
        <p:txBody>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382000" cy="1143000"/>
          </a:xfrm>
        </p:spPr>
        <p:txBody>
          <a:bodyPr/>
          <a:lstStyle/>
          <a:p>
            <a:pPr eaLnBrk="1" hangingPunct="1"/>
            <a:r>
              <a:rPr lang="en-US" smtClean="0">
                <a:latin typeface="Arial" charset="0"/>
                <a:cs typeface="Arial" charset="0"/>
              </a:rPr>
              <a:t>Creation of Competitive Positioning</a:t>
            </a:r>
          </a:p>
        </p:txBody>
      </p:sp>
      <p:sp>
        <p:nvSpPr>
          <p:cNvPr id="28675" name="Rectangle 3"/>
          <p:cNvSpPr>
            <a:spLocks noGrp="1" noChangeArrowheads="1"/>
          </p:cNvSpPr>
          <p:nvPr>
            <p:ph sz="quarter" idx="1"/>
          </p:nvPr>
        </p:nvSpPr>
        <p:spPr>
          <a:xfrm>
            <a:off x="914400" y="1676400"/>
            <a:ext cx="7772400" cy="4343400"/>
          </a:xfrm>
        </p:spPr>
        <p:txBody>
          <a:bodyPr/>
          <a:lstStyle/>
          <a:p>
            <a:pPr eaLnBrk="1" hangingPunct="1"/>
            <a:r>
              <a:rPr lang="en-US" smtClean="0">
                <a:latin typeface="Arial" charset="0"/>
                <a:cs typeface="Arial" charset="0"/>
              </a:rPr>
              <a:t>Market targets</a:t>
            </a:r>
          </a:p>
          <a:p>
            <a:pPr eaLnBrk="1" hangingPunct="1"/>
            <a:endParaRPr lang="en-US" sz="1200" smtClean="0">
              <a:latin typeface="Arial" charset="0"/>
              <a:cs typeface="Arial" charset="0"/>
            </a:endParaRPr>
          </a:p>
          <a:p>
            <a:pPr eaLnBrk="1" hangingPunct="1"/>
            <a:r>
              <a:rPr lang="en-US" smtClean="0">
                <a:latin typeface="Arial" charset="0"/>
                <a:cs typeface="Arial" charset="0"/>
              </a:rPr>
              <a:t>Differential advantage:</a:t>
            </a:r>
          </a:p>
          <a:p>
            <a:pPr eaLnBrk="1" hangingPunct="1"/>
            <a:endParaRPr lang="en-US" smtClean="0">
              <a:latin typeface="Arial" charset="0"/>
              <a:cs typeface="Arial" charset="0"/>
            </a:endParaRPr>
          </a:p>
          <a:p>
            <a:pPr lvl="1" eaLnBrk="1" hangingPunct="1"/>
            <a:r>
              <a:rPr lang="en-US" smtClean="0">
                <a:latin typeface="Arial" charset="0"/>
                <a:cs typeface="Arial" charset="0"/>
              </a:rPr>
              <a:t>Cost leadership</a:t>
            </a:r>
          </a:p>
          <a:p>
            <a:pPr lvl="1" eaLnBrk="1" hangingPunct="1"/>
            <a:r>
              <a:rPr lang="en-US" smtClean="0">
                <a:latin typeface="Arial" charset="0"/>
                <a:cs typeface="Arial" charset="0"/>
              </a:rPr>
              <a:t>Differentiation</a:t>
            </a:r>
          </a:p>
          <a:p>
            <a:pPr lvl="1" eaLnBrk="1" hangingPunct="1"/>
            <a:r>
              <a:rPr lang="en-US" smtClean="0">
                <a:latin typeface="Arial" charset="0"/>
                <a:cs typeface="Arial" charset="0"/>
              </a:rPr>
              <a:t>Focus</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274638"/>
            <a:ext cx="8001000" cy="1143000"/>
          </a:xfrm>
        </p:spPr>
        <p:txBody>
          <a:bodyPr/>
          <a:lstStyle/>
          <a:p>
            <a:pPr algn="ctr" eaLnBrk="1" hangingPunct="1"/>
            <a:r>
              <a:rPr lang="en-GB" smtClean="0">
                <a:latin typeface="Arial" charset="0"/>
                <a:cs typeface="Arial" charset="0"/>
              </a:rPr>
              <a:t>Reading</a:t>
            </a:r>
          </a:p>
        </p:txBody>
      </p:sp>
      <p:sp>
        <p:nvSpPr>
          <p:cNvPr id="29699" name="Content Placeholder 2"/>
          <p:cNvSpPr>
            <a:spLocks noGrp="1"/>
          </p:cNvSpPr>
          <p:nvPr>
            <p:ph sz="quarter" idx="1"/>
          </p:nvPr>
        </p:nvSpPr>
        <p:spPr>
          <a:xfrm>
            <a:off x="914400" y="1676400"/>
            <a:ext cx="7772400" cy="4343400"/>
          </a:xfrm>
        </p:spPr>
        <p:txBody>
          <a:bodyPr/>
          <a:lstStyle/>
          <a:p>
            <a:pPr eaLnBrk="1" hangingPunct="1"/>
            <a:r>
              <a:rPr lang="en-GB" smtClean="0">
                <a:latin typeface="Arial" charset="0"/>
                <a:cs typeface="Arial" charset="0"/>
              </a:rPr>
              <a:t>Hooley et al. Chapters1 and 2.</a:t>
            </a:r>
          </a:p>
          <a:p>
            <a:pPr eaLnBrk="1" hangingPunct="1"/>
            <a:endParaRPr lang="en-GB" sz="1200" smtClean="0">
              <a:latin typeface="Arial" charset="0"/>
              <a:cs typeface="Arial" charset="0"/>
            </a:endParaRPr>
          </a:p>
          <a:p>
            <a:pPr eaLnBrk="1" hangingPunct="1"/>
            <a:r>
              <a:rPr lang="en-GB" smtClean="0">
                <a:latin typeface="Arial" charset="0"/>
                <a:cs typeface="Arial" charset="0"/>
              </a:rPr>
              <a:t>Nohria, Joyce, and Robertson (2003), ‘What Really Works’, </a:t>
            </a:r>
            <a:r>
              <a:rPr lang="en-GB" i="1" smtClean="0">
                <a:latin typeface="Arial" charset="0"/>
                <a:cs typeface="Arial" charset="0"/>
              </a:rPr>
              <a:t>Harvard Business Review</a:t>
            </a:r>
            <a:r>
              <a:rPr lang="en-GB" smtClean="0">
                <a:latin typeface="Arial" charset="0"/>
                <a:cs typeface="Arial" charset="0"/>
              </a:rPr>
              <a:t>, July, pp. 42-53.</a:t>
            </a:r>
          </a:p>
          <a:p>
            <a:pPr eaLnBrk="1" hangingPunct="1"/>
            <a:endParaRPr lang="en-GB" sz="1200" smtClean="0">
              <a:latin typeface="Arial" charset="0"/>
              <a:cs typeface="Arial" charset="0"/>
            </a:endParaRPr>
          </a:p>
          <a:p>
            <a:pPr eaLnBrk="1" hangingPunct="1"/>
            <a:r>
              <a:rPr lang="en-GB" smtClean="0">
                <a:latin typeface="Arial" charset="0"/>
                <a:cs typeface="Arial" charset="0"/>
              </a:rPr>
              <a:t>Piercy and Morgan (1994), ‘The Marketing Planning Process: Behavioral Problems Compared to Analytical Techniques in Explaining Marketing Plan Credibility’ </a:t>
            </a:r>
            <a:r>
              <a:rPr lang="en-GB" i="1" smtClean="0">
                <a:latin typeface="Arial" charset="0"/>
                <a:cs typeface="Arial" charset="0"/>
              </a:rPr>
              <a:t>Journal of Business Research</a:t>
            </a:r>
            <a:r>
              <a:rPr lang="en-GB" smtClean="0">
                <a:latin typeface="Arial" charset="0"/>
                <a:cs typeface="Arial" charset="0"/>
              </a:rPr>
              <a:t>, 3, pp.167-178.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smtClean="0">
                <a:latin typeface="Arial" charset="0"/>
                <a:cs typeface="Arial" charset="0"/>
              </a:rPr>
              <a:t>Marketing Defined</a:t>
            </a:r>
          </a:p>
        </p:txBody>
      </p:sp>
      <p:sp>
        <p:nvSpPr>
          <p:cNvPr id="8195" name="Rectangle 3"/>
          <p:cNvSpPr>
            <a:spLocks noGrp="1" noChangeArrowheads="1"/>
          </p:cNvSpPr>
          <p:nvPr>
            <p:ph sz="quarter" idx="1"/>
          </p:nvPr>
        </p:nvSpPr>
        <p:spPr>
          <a:xfrm>
            <a:off x="457200" y="1600200"/>
            <a:ext cx="8229600" cy="4678363"/>
          </a:xfrm>
        </p:spPr>
        <p:txBody>
          <a:bodyPr/>
          <a:lstStyle/>
          <a:p>
            <a:pPr eaLnBrk="1" hangingPunct="1">
              <a:lnSpc>
                <a:spcPct val="90000"/>
              </a:lnSpc>
            </a:pPr>
            <a:r>
              <a:rPr lang="en-US" sz="2400" smtClean="0">
                <a:latin typeface="Arial" charset="0"/>
                <a:cs typeface="Arial" charset="0"/>
              </a:rPr>
              <a:t>Marketing is the process of planning and executing the conception, pricing, promotion and distribution of ideas, goods, and services to create exchange and satisfy individual and organizational objectives (AMA 1985).</a:t>
            </a:r>
          </a:p>
          <a:p>
            <a:pPr eaLnBrk="1" hangingPunct="1">
              <a:lnSpc>
                <a:spcPct val="90000"/>
              </a:lnSpc>
            </a:pPr>
            <a:endParaRPr lang="en-US" sz="1200" smtClean="0">
              <a:latin typeface="Arial" charset="0"/>
              <a:cs typeface="Arial" charset="0"/>
            </a:endParaRPr>
          </a:p>
          <a:p>
            <a:pPr eaLnBrk="1" hangingPunct="1">
              <a:lnSpc>
                <a:spcPct val="90000"/>
              </a:lnSpc>
            </a:pPr>
            <a:r>
              <a:rPr lang="en-US" sz="2400" smtClean="0">
                <a:latin typeface="Arial" charset="0"/>
                <a:cs typeface="Arial" charset="0"/>
              </a:rPr>
              <a:t>Marketing is the management process responsible for identifying, anticipating, and satisfying customer requirements profitably (CIM 2001).</a:t>
            </a:r>
          </a:p>
          <a:p>
            <a:pPr eaLnBrk="1" hangingPunct="1">
              <a:lnSpc>
                <a:spcPct val="90000"/>
              </a:lnSpc>
            </a:pPr>
            <a:endParaRPr lang="en-US" sz="1200" smtClean="0">
              <a:latin typeface="Arial" charset="0"/>
              <a:cs typeface="Arial" charset="0"/>
            </a:endParaRPr>
          </a:p>
          <a:p>
            <a:pPr eaLnBrk="1" hangingPunct="1">
              <a:lnSpc>
                <a:spcPct val="90000"/>
              </a:lnSpc>
            </a:pPr>
            <a:r>
              <a:rPr lang="en-US" sz="2400" smtClean="0">
                <a:latin typeface="Arial" charset="0"/>
                <a:cs typeface="Arial" charset="0"/>
              </a:rPr>
              <a:t>Marketing is the activity, set of institutions, and processes for creating, communicating, delivering, and exchanging offerings that have value for customers, clients, partners, and society at large (AMA 2008).</a:t>
            </a:r>
          </a:p>
          <a:p>
            <a:pPr eaLnBrk="1" hangingPunct="1">
              <a:lnSpc>
                <a:spcPct val="90000"/>
              </a:lnSpc>
            </a:pPr>
            <a:endParaRPr lang="en-US" sz="2800" smtClean="0"/>
          </a:p>
          <a:p>
            <a:pPr eaLnBrk="1" hangingPunct="1">
              <a:lnSpc>
                <a:spcPct val="90000"/>
              </a:lnSpc>
            </a:pPr>
            <a:endParaRPr lang="en-US" sz="280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fontAlgn="auto" hangingPunct="1">
              <a:spcAft>
                <a:spcPts val="0"/>
              </a:spcAft>
              <a:defRPr/>
            </a:pPr>
            <a:r>
              <a:rPr lang="en-US"/>
              <a:t/>
            </a:r>
            <a:br>
              <a:rPr lang="en-US"/>
            </a:br>
            <a:endParaRPr lang="en-US"/>
          </a:p>
        </p:txBody>
      </p:sp>
      <p:sp>
        <p:nvSpPr>
          <p:cNvPr id="9219"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9220" name="Rectangle 17"/>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a:solidFill>
                  <a:schemeClr val="tx2"/>
                </a:solidFill>
              </a:rPr>
              <a:t>Mutually Beneficial Exchanges</a:t>
            </a:r>
          </a:p>
        </p:txBody>
      </p:sp>
      <p:sp>
        <p:nvSpPr>
          <p:cNvPr id="9221" name="AutoShape 18"/>
          <p:cNvSpPr>
            <a:spLocks noChangeArrowheads="1"/>
          </p:cNvSpPr>
          <p:nvPr/>
        </p:nvSpPr>
        <p:spPr bwMode="auto">
          <a:xfrm>
            <a:off x="533400" y="1600200"/>
            <a:ext cx="2209800" cy="3962400"/>
          </a:xfrm>
          <a:prstGeom prst="roundRect">
            <a:avLst>
              <a:gd name="adj" fmla="val 16667"/>
            </a:avLst>
          </a:prstGeom>
          <a:solidFill>
            <a:srgbClr val="00CC00"/>
          </a:solidFill>
          <a:ln w="19050">
            <a:solidFill>
              <a:schemeClr val="tx1"/>
            </a:solidFill>
            <a:round/>
            <a:headEnd type="none" w="sm" len="sm"/>
            <a:tailEnd type="none" w="sm" len="sm"/>
          </a:ln>
        </p:spPr>
        <p:txBody>
          <a:bodyPr wrap="none" anchor="ctr"/>
          <a:lstStyle/>
          <a:p>
            <a:endParaRPr lang="en-GB"/>
          </a:p>
        </p:txBody>
      </p:sp>
      <p:sp>
        <p:nvSpPr>
          <p:cNvPr id="9222" name="AutoShape 19"/>
          <p:cNvSpPr>
            <a:spLocks noChangeArrowheads="1"/>
          </p:cNvSpPr>
          <p:nvPr/>
        </p:nvSpPr>
        <p:spPr bwMode="auto">
          <a:xfrm>
            <a:off x="6096000" y="1600200"/>
            <a:ext cx="2209800" cy="3962400"/>
          </a:xfrm>
          <a:prstGeom prst="roundRect">
            <a:avLst>
              <a:gd name="adj" fmla="val 16667"/>
            </a:avLst>
          </a:prstGeom>
          <a:solidFill>
            <a:srgbClr val="FFFF00"/>
          </a:solidFill>
          <a:ln w="19050">
            <a:solidFill>
              <a:schemeClr val="tx1"/>
            </a:solidFill>
            <a:round/>
            <a:headEnd type="none" w="sm" len="sm"/>
            <a:tailEnd type="none" w="sm" len="sm"/>
          </a:ln>
        </p:spPr>
        <p:txBody>
          <a:bodyPr wrap="none" anchor="ctr"/>
          <a:lstStyle/>
          <a:p>
            <a:endParaRPr lang="en-GB"/>
          </a:p>
        </p:txBody>
      </p:sp>
      <p:sp>
        <p:nvSpPr>
          <p:cNvPr id="9223" name="Oval 20"/>
          <p:cNvSpPr>
            <a:spLocks noChangeArrowheads="1"/>
          </p:cNvSpPr>
          <p:nvPr/>
        </p:nvSpPr>
        <p:spPr bwMode="auto">
          <a:xfrm>
            <a:off x="3124200" y="2819400"/>
            <a:ext cx="2667000" cy="1524000"/>
          </a:xfrm>
          <a:prstGeom prst="ellipse">
            <a:avLst/>
          </a:prstGeom>
          <a:solidFill>
            <a:srgbClr val="CC6600"/>
          </a:solidFill>
          <a:ln w="19050">
            <a:solidFill>
              <a:schemeClr val="tx1"/>
            </a:solidFill>
            <a:round/>
            <a:headEnd type="none" w="sm" len="sm"/>
            <a:tailEnd type="none" w="sm" len="sm"/>
          </a:ln>
        </p:spPr>
        <p:txBody>
          <a:bodyPr wrap="none" anchor="ctr"/>
          <a:lstStyle/>
          <a:p>
            <a:endParaRPr lang="en-GB"/>
          </a:p>
        </p:txBody>
      </p:sp>
      <p:sp>
        <p:nvSpPr>
          <p:cNvPr id="9224" name="Text Box 21"/>
          <p:cNvSpPr txBox="1">
            <a:spLocks noChangeArrowheads="1"/>
          </p:cNvSpPr>
          <p:nvPr/>
        </p:nvSpPr>
        <p:spPr bwMode="auto">
          <a:xfrm>
            <a:off x="457200" y="1905000"/>
            <a:ext cx="2209800" cy="822325"/>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en-GB" sz="2400" b="1"/>
              <a:t>PROVIDER’S</a:t>
            </a:r>
          </a:p>
          <a:p>
            <a:pPr algn="ctr" eaLnBrk="0" hangingPunct="0"/>
            <a:r>
              <a:rPr lang="en-GB" sz="2400" b="1"/>
              <a:t>Goals</a:t>
            </a:r>
            <a:endParaRPr lang="en-GB" sz="2800" b="1"/>
          </a:p>
        </p:txBody>
      </p:sp>
      <p:sp>
        <p:nvSpPr>
          <p:cNvPr id="9225" name="Text Box 22"/>
          <p:cNvSpPr txBox="1">
            <a:spLocks noChangeArrowheads="1"/>
          </p:cNvSpPr>
          <p:nvPr/>
        </p:nvSpPr>
        <p:spPr bwMode="auto">
          <a:xfrm>
            <a:off x="6019800" y="1828800"/>
            <a:ext cx="2381250" cy="822325"/>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en-GB" sz="2400" b="1"/>
              <a:t>CUSTOMER’S Goals</a:t>
            </a:r>
            <a:endParaRPr lang="en-GB" sz="2800" b="1"/>
          </a:p>
        </p:txBody>
      </p:sp>
      <p:sp>
        <p:nvSpPr>
          <p:cNvPr id="9226" name="Text Box 23"/>
          <p:cNvSpPr txBox="1">
            <a:spLocks noChangeArrowheads="1"/>
          </p:cNvSpPr>
          <p:nvPr/>
        </p:nvSpPr>
        <p:spPr bwMode="auto">
          <a:xfrm>
            <a:off x="762000" y="2438400"/>
            <a:ext cx="1828800" cy="2709863"/>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GB" sz="2800"/>
          </a:p>
          <a:p>
            <a:pPr eaLnBrk="0" hangingPunct="0"/>
            <a:r>
              <a:rPr lang="en-GB" sz="2400"/>
              <a:t>Survival</a:t>
            </a:r>
          </a:p>
          <a:p>
            <a:pPr eaLnBrk="0" hangingPunct="0"/>
            <a:r>
              <a:rPr lang="en-GB" sz="2400"/>
              <a:t>Financial</a:t>
            </a:r>
          </a:p>
          <a:p>
            <a:pPr eaLnBrk="0" hangingPunct="0"/>
            <a:r>
              <a:rPr lang="en-GB" sz="2400"/>
              <a:t>Social</a:t>
            </a:r>
          </a:p>
          <a:p>
            <a:pPr eaLnBrk="0" hangingPunct="0"/>
            <a:r>
              <a:rPr lang="en-GB" sz="2400"/>
              <a:t>Spiritual</a:t>
            </a:r>
          </a:p>
          <a:p>
            <a:pPr eaLnBrk="0" hangingPunct="0"/>
            <a:r>
              <a:rPr lang="en-GB" sz="2400"/>
              <a:t>Ecological</a:t>
            </a:r>
          </a:p>
          <a:p>
            <a:pPr eaLnBrk="0" hangingPunct="0"/>
            <a:r>
              <a:rPr lang="en-GB" sz="2400"/>
              <a:t>etc</a:t>
            </a:r>
          </a:p>
        </p:txBody>
      </p:sp>
      <p:sp>
        <p:nvSpPr>
          <p:cNvPr id="9227" name="Text Box 24"/>
          <p:cNvSpPr txBox="1">
            <a:spLocks noChangeArrowheads="1"/>
          </p:cNvSpPr>
          <p:nvPr/>
        </p:nvSpPr>
        <p:spPr bwMode="auto">
          <a:xfrm>
            <a:off x="6248400" y="2895600"/>
            <a:ext cx="1905000" cy="191770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GB" sz="2400"/>
              <a:t>Solutions</a:t>
            </a:r>
          </a:p>
          <a:p>
            <a:pPr eaLnBrk="0" hangingPunct="0"/>
            <a:r>
              <a:rPr lang="en-GB" sz="2400"/>
              <a:t>Benefits</a:t>
            </a:r>
          </a:p>
          <a:p>
            <a:pPr eaLnBrk="0" hangingPunct="0"/>
            <a:r>
              <a:rPr lang="en-GB" sz="2400"/>
              <a:t>Altruism</a:t>
            </a:r>
          </a:p>
          <a:p>
            <a:pPr eaLnBrk="0" hangingPunct="0"/>
            <a:r>
              <a:rPr lang="en-GB" sz="2400"/>
              <a:t>Well being</a:t>
            </a:r>
          </a:p>
          <a:p>
            <a:pPr eaLnBrk="0" hangingPunct="0"/>
            <a:r>
              <a:rPr lang="en-GB" sz="2400"/>
              <a:t>etc</a:t>
            </a:r>
          </a:p>
        </p:txBody>
      </p:sp>
      <p:sp>
        <p:nvSpPr>
          <p:cNvPr id="9228" name="Text Box 25"/>
          <p:cNvSpPr txBox="1">
            <a:spLocks noChangeArrowheads="1"/>
          </p:cNvSpPr>
          <p:nvPr/>
        </p:nvSpPr>
        <p:spPr bwMode="auto">
          <a:xfrm>
            <a:off x="3352800" y="2971800"/>
            <a:ext cx="2133600" cy="1187450"/>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en-GB" sz="2400" b="1"/>
              <a:t>Customer &amp; Provider Satisfaction</a:t>
            </a:r>
            <a:endParaRPr lang="en-GB" sz="2800" b="1"/>
          </a:p>
        </p:txBody>
      </p:sp>
      <p:sp>
        <p:nvSpPr>
          <p:cNvPr id="9229" name="Line 26"/>
          <p:cNvSpPr>
            <a:spLocks noChangeShapeType="1"/>
          </p:cNvSpPr>
          <p:nvPr/>
        </p:nvSpPr>
        <p:spPr bwMode="auto">
          <a:xfrm>
            <a:off x="2819400" y="2514600"/>
            <a:ext cx="3200400" cy="0"/>
          </a:xfrm>
          <a:prstGeom prst="line">
            <a:avLst/>
          </a:prstGeom>
          <a:noFill/>
          <a:ln w="28575">
            <a:solidFill>
              <a:srgbClr val="000000"/>
            </a:solidFill>
            <a:round/>
            <a:headEnd type="none" w="sm" len="sm"/>
            <a:tailEnd type="stealth" w="lg" len="lg"/>
          </a:ln>
        </p:spPr>
        <p:txBody>
          <a:bodyPr wrap="none" anchor="ctr"/>
          <a:lstStyle/>
          <a:p>
            <a:endParaRPr lang="en-GB"/>
          </a:p>
        </p:txBody>
      </p:sp>
      <p:sp>
        <p:nvSpPr>
          <p:cNvPr id="9230" name="Text Box 27"/>
          <p:cNvSpPr txBox="1">
            <a:spLocks noChangeArrowheads="1"/>
          </p:cNvSpPr>
          <p:nvPr/>
        </p:nvSpPr>
        <p:spPr bwMode="auto">
          <a:xfrm>
            <a:off x="2743200" y="1600200"/>
            <a:ext cx="3352800" cy="822325"/>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en-GB" sz="2400" b="1"/>
              <a:t>OFFERS</a:t>
            </a:r>
          </a:p>
          <a:p>
            <a:pPr algn="ctr" eaLnBrk="0" hangingPunct="0"/>
            <a:r>
              <a:rPr lang="en-GB" sz="2400"/>
              <a:t>Products, services etc</a:t>
            </a:r>
          </a:p>
        </p:txBody>
      </p:sp>
      <p:sp>
        <p:nvSpPr>
          <p:cNvPr id="9231" name="Line 28"/>
          <p:cNvSpPr>
            <a:spLocks noChangeShapeType="1"/>
          </p:cNvSpPr>
          <p:nvPr/>
        </p:nvSpPr>
        <p:spPr bwMode="auto">
          <a:xfrm flipH="1">
            <a:off x="2771775" y="4648200"/>
            <a:ext cx="3240088" cy="0"/>
          </a:xfrm>
          <a:prstGeom prst="line">
            <a:avLst/>
          </a:prstGeom>
          <a:noFill/>
          <a:ln w="28575">
            <a:solidFill>
              <a:srgbClr val="000000"/>
            </a:solidFill>
            <a:round/>
            <a:headEnd type="none" w="sm" len="sm"/>
            <a:tailEnd type="stealth" w="lg" len="lg"/>
          </a:ln>
        </p:spPr>
        <p:txBody>
          <a:bodyPr wrap="none" anchor="ctr"/>
          <a:lstStyle/>
          <a:p>
            <a:endParaRPr lang="en-GB"/>
          </a:p>
        </p:txBody>
      </p:sp>
      <p:sp>
        <p:nvSpPr>
          <p:cNvPr id="9232" name="Text Box 29"/>
          <p:cNvSpPr txBox="1">
            <a:spLocks noChangeArrowheads="1"/>
          </p:cNvSpPr>
          <p:nvPr/>
        </p:nvSpPr>
        <p:spPr bwMode="auto">
          <a:xfrm>
            <a:off x="2925763" y="4724400"/>
            <a:ext cx="3008312" cy="822325"/>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en-GB" sz="2400"/>
              <a:t>Purchases, support </a:t>
            </a:r>
            <a:r>
              <a:rPr lang="en-GB" sz="2400" b="1"/>
              <a:t>RESPONSES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en-US" smtClean="0"/>
              <a:t>The Concept of Market Orientation</a:t>
            </a:r>
          </a:p>
        </p:txBody>
      </p:sp>
      <p:sp>
        <p:nvSpPr>
          <p:cNvPr id="10243" name="Rectangle 3"/>
          <p:cNvSpPr>
            <a:spLocks noGrp="1" noChangeArrowheads="1"/>
          </p:cNvSpPr>
          <p:nvPr>
            <p:ph sz="quarter" idx="1"/>
          </p:nvPr>
        </p:nvSpPr>
        <p:spPr/>
        <p:txBody>
          <a:bodyPr/>
          <a:lstStyle/>
          <a:p>
            <a:pPr eaLnBrk="1" hangingPunct="1"/>
            <a:r>
              <a:rPr lang="en-US" sz="2800" smtClean="0">
                <a:latin typeface="Arial" charset="0"/>
                <a:cs typeface="Arial" charset="0"/>
              </a:rPr>
              <a:t>Organization wide generation, dissemination, and responsiveness to market intelligence (Kohli and Jaworski 1990).</a:t>
            </a:r>
          </a:p>
          <a:p>
            <a:pPr eaLnBrk="1" hangingPunct="1"/>
            <a:endParaRPr lang="en-US" sz="1200" smtClean="0">
              <a:latin typeface="Arial" charset="0"/>
              <a:cs typeface="Arial" charset="0"/>
            </a:endParaRPr>
          </a:p>
          <a:p>
            <a:pPr eaLnBrk="1" hangingPunct="1"/>
            <a:r>
              <a:rPr lang="en-US" sz="2800" smtClean="0">
                <a:latin typeface="Arial" charset="0"/>
                <a:cs typeface="Arial" charset="0"/>
              </a:rPr>
              <a:t>The organizational culture that most effectively and efficiently creates the necessary behaviors for the creation of superior value for buyers and thus, continuous superior performance for the business (Narver and Slater 1990).</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
            </a:r>
            <a:br>
              <a:rPr lang="en-US" dirty="0"/>
            </a:br>
            <a:endParaRPr lang="en-US" dirty="0"/>
          </a:p>
        </p:txBody>
      </p:sp>
      <p:sp>
        <p:nvSpPr>
          <p:cNvPr id="11267" name="Rectangle 3"/>
          <p:cNvSpPr>
            <a:spLocks noGrp="1" noChangeArrowheads="1"/>
          </p:cNvSpPr>
          <p:nvPr>
            <p:ph sz="quarter" idx="1"/>
          </p:nvPr>
        </p:nvSpPr>
        <p:spPr/>
        <p:txBody>
          <a:bodyPr/>
          <a:lstStyle/>
          <a:p>
            <a:pPr eaLnBrk="1" hangingPunct="1"/>
            <a:endParaRPr lang="en-US" smtClean="0"/>
          </a:p>
          <a:p>
            <a:pPr eaLnBrk="1" hangingPunct="1"/>
            <a:endParaRPr lang="en-US" smtClean="0"/>
          </a:p>
        </p:txBody>
      </p:sp>
      <p:sp>
        <p:nvSpPr>
          <p:cNvPr id="11268" name="Oval 4"/>
          <p:cNvSpPr>
            <a:spLocks noChangeArrowheads="1"/>
          </p:cNvSpPr>
          <p:nvPr/>
        </p:nvSpPr>
        <p:spPr bwMode="auto">
          <a:xfrm>
            <a:off x="395288" y="1557338"/>
            <a:ext cx="8137525" cy="4464050"/>
          </a:xfrm>
          <a:prstGeom prst="ellipse">
            <a:avLst/>
          </a:prstGeom>
          <a:solidFill>
            <a:schemeClr val="accent2"/>
          </a:solidFill>
          <a:ln w="19050">
            <a:solidFill>
              <a:schemeClr val="tx1"/>
            </a:solidFill>
            <a:round/>
            <a:headEnd/>
            <a:tailEnd/>
          </a:ln>
        </p:spPr>
        <p:txBody>
          <a:bodyPr wrap="none" anchor="ctr"/>
          <a:lstStyle/>
          <a:p>
            <a:endParaRPr lang="en-GB"/>
          </a:p>
        </p:txBody>
      </p:sp>
      <p:sp>
        <p:nvSpPr>
          <p:cNvPr id="11269" name="Rectangle 5"/>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GB" sz="4000">
                <a:solidFill>
                  <a:schemeClr val="tx2"/>
                </a:solidFill>
              </a:rPr>
              <a:t>Components and Context of Market Orientation</a:t>
            </a:r>
            <a:endParaRPr lang="en-US" sz="4000">
              <a:solidFill>
                <a:schemeClr val="tx2"/>
              </a:solidFill>
            </a:endParaRPr>
          </a:p>
        </p:txBody>
      </p:sp>
      <p:sp>
        <p:nvSpPr>
          <p:cNvPr id="11270" name="AutoShape 6"/>
          <p:cNvSpPr>
            <a:spLocks noChangeArrowheads="1"/>
          </p:cNvSpPr>
          <p:nvPr/>
        </p:nvSpPr>
        <p:spPr bwMode="auto">
          <a:xfrm>
            <a:off x="3346450" y="2132013"/>
            <a:ext cx="2160588" cy="1009650"/>
          </a:xfrm>
          <a:prstGeom prst="roundRect">
            <a:avLst>
              <a:gd name="adj" fmla="val 16667"/>
            </a:avLst>
          </a:prstGeom>
          <a:solidFill>
            <a:schemeClr val="bg1"/>
          </a:solidFill>
          <a:ln w="19050">
            <a:solidFill>
              <a:schemeClr val="tx1"/>
            </a:solidFill>
            <a:round/>
            <a:headEnd/>
            <a:tailEnd/>
          </a:ln>
        </p:spPr>
        <p:txBody>
          <a:bodyPr wrap="none" anchor="ctr"/>
          <a:lstStyle/>
          <a:p>
            <a:endParaRPr lang="en-GB"/>
          </a:p>
        </p:txBody>
      </p:sp>
      <p:sp>
        <p:nvSpPr>
          <p:cNvPr id="11271" name="AutoShape 7"/>
          <p:cNvSpPr>
            <a:spLocks noChangeArrowheads="1"/>
          </p:cNvSpPr>
          <p:nvPr/>
        </p:nvSpPr>
        <p:spPr bwMode="auto">
          <a:xfrm>
            <a:off x="3346450" y="4294188"/>
            <a:ext cx="2160588" cy="1009650"/>
          </a:xfrm>
          <a:prstGeom prst="roundRect">
            <a:avLst>
              <a:gd name="adj" fmla="val 16667"/>
            </a:avLst>
          </a:prstGeom>
          <a:solidFill>
            <a:schemeClr val="bg1"/>
          </a:solidFill>
          <a:ln w="19050">
            <a:solidFill>
              <a:schemeClr val="tx1"/>
            </a:solidFill>
            <a:round/>
            <a:headEnd/>
            <a:tailEnd/>
          </a:ln>
        </p:spPr>
        <p:txBody>
          <a:bodyPr wrap="none" anchor="ctr"/>
          <a:lstStyle/>
          <a:p>
            <a:endParaRPr lang="en-GB"/>
          </a:p>
        </p:txBody>
      </p:sp>
      <p:sp>
        <p:nvSpPr>
          <p:cNvPr id="11272" name="AutoShape 8"/>
          <p:cNvSpPr>
            <a:spLocks noChangeArrowheads="1"/>
          </p:cNvSpPr>
          <p:nvPr/>
        </p:nvSpPr>
        <p:spPr bwMode="auto">
          <a:xfrm>
            <a:off x="5927725" y="3213100"/>
            <a:ext cx="2160588" cy="1009650"/>
          </a:xfrm>
          <a:prstGeom prst="roundRect">
            <a:avLst>
              <a:gd name="adj" fmla="val 16667"/>
            </a:avLst>
          </a:prstGeom>
          <a:solidFill>
            <a:schemeClr val="bg1"/>
          </a:solidFill>
          <a:ln w="19050">
            <a:solidFill>
              <a:schemeClr val="tx1"/>
            </a:solidFill>
            <a:round/>
            <a:headEnd/>
            <a:tailEnd/>
          </a:ln>
        </p:spPr>
        <p:txBody>
          <a:bodyPr wrap="none" anchor="ctr"/>
          <a:lstStyle/>
          <a:p>
            <a:endParaRPr lang="en-GB"/>
          </a:p>
        </p:txBody>
      </p:sp>
      <p:sp>
        <p:nvSpPr>
          <p:cNvPr id="11273" name="AutoShape 9"/>
          <p:cNvSpPr>
            <a:spLocks noChangeArrowheads="1"/>
          </p:cNvSpPr>
          <p:nvPr/>
        </p:nvSpPr>
        <p:spPr bwMode="auto">
          <a:xfrm>
            <a:off x="827088" y="3211513"/>
            <a:ext cx="2160587" cy="1009650"/>
          </a:xfrm>
          <a:prstGeom prst="roundRect">
            <a:avLst>
              <a:gd name="adj" fmla="val 16667"/>
            </a:avLst>
          </a:prstGeom>
          <a:solidFill>
            <a:schemeClr val="bg1"/>
          </a:solidFill>
          <a:ln w="19050">
            <a:solidFill>
              <a:schemeClr val="tx1"/>
            </a:solidFill>
            <a:round/>
            <a:headEnd/>
            <a:tailEnd/>
          </a:ln>
        </p:spPr>
        <p:txBody>
          <a:bodyPr wrap="none" anchor="ctr"/>
          <a:lstStyle/>
          <a:p>
            <a:endParaRPr lang="en-GB"/>
          </a:p>
        </p:txBody>
      </p:sp>
      <p:sp>
        <p:nvSpPr>
          <p:cNvPr id="11274" name="Text Box 10"/>
          <p:cNvSpPr txBox="1">
            <a:spLocks noChangeArrowheads="1"/>
          </p:cNvSpPr>
          <p:nvPr/>
        </p:nvSpPr>
        <p:spPr bwMode="auto">
          <a:xfrm>
            <a:off x="3201988" y="3284538"/>
            <a:ext cx="2520950" cy="915987"/>
          </a:xfrm>
          <a:prstGeom prst="rect">
            <a:avLst/>
          </a:prstGeom>
          <a:noFill/>
          <a:ln w="9525">
            <a:noFill/>
            <a:miter lim="800000"/>
            <a:headEnd/>
            <a:tailEnd/>
          </a:ln>
        </p:spPr>
        <p:txBody>
          <a:bodyPr>
            <a:spAutoFit/>
          </a:bodyPr>
          <a:lstStyle/>
          <a:p>
            <a:pPr algn="ctr">
              <a:spcBef>
                <a:spcPct val="50000"/>
              </a:spcBef>
            </a:pPr>
            <a:r>
              <a:rPr lang="en-GB" b="1">
                <a:solidFill>
                  <a:schemeClr val="accent1"/>
                </a:solidFill>
              </a:rPr>
              <a:t>Market-led Organisational Culture</a:t>
            </a:r>
            <a:endParaRPr lang="en-US" b="1">
              <a:solidFill>
                <a:schemeClr val="accent1"/>
              </a:solidFill>
            </a:endParaRPr>
          </a:p>
        </p:txBody>
      </p:sp>
      <p:sp>
        <p:nvSpPr>
          <p:cNvPr id="11275" name="Text Box 11"/>
          <p:cNvSpPr txBox="1">
            <a:spLocks noChangeArrowheads="1"/>
          </p:cNvSpPr>
          <p:nvPr/>
        </p:nvSpPr>
        <p:spPr bwMode="auto">
          <a:xfrm>
            <a:off x="3490913" y="2284413"/>
            <a:ext cx="1871662" cy="641350"/>
          </a:xfrm>
          <a:prstGeom prst="rect">
            <a:avLst/>
          </a:prstGeom>
          <a:noFill/>
          <a:ln w="9525">
            <a:noFill/>
            <a:miter lim="800000"/>
            <a:headEnd/>
            <a:tailEnd/>
          </a:ln>
        </p:spPr>
        <p:txBody>
          <a:bodyPr>
            <a:spAutoFit/>
          </a:bodyPr>
          <a:lstStyle/>
          <a:p>
            <a:pPr algn="ctr">
              <a:spcBef>
                <a:spcPct val="50000"/>
              </a:spcBef>
            </a:pPr>
            <a:r>
              <a:rPr lang="en-GB" b="1"/>
              <a:t>Customer Orientation</a:t>
            </a:r>
            <a:endParaRPr lang="en-US" b="1"/>
          </a:p>
        </p:txBody>
      </p:sp>
      <p:sp>
        <p:nvSpPr>
          <p:cNvPr id="11276" name="Text Box 12"/>
          <p:cNvSpPr txBox="1">
            <a:spLocks noChangeArrowheads="1"/>
          </p:cNvSpPr>
          <p:nvPr/>
        </p:nvSpPr>
        <p:spPr bwMode="auto">
          <a:xfrm>
            <a:off x="898525" y="3363913"/>
            <a:ext cx="2016125" cy="641350"/>
          </a:xfrm>
          <a:prstGeom prst="rect">
            <a:avLst/>
          </a:prstGeom>
          <a:noFill/>
          <a:ln w="9525">
            <a:noFill/>
            <a:miter lim="800000"/>
            <a:headEnd/>
            <a:tailEnd/>
          </a:ln>
        </p:spPr>
        <p:txBody>
          <a:bodyPr>
            <a:spAutoFit/>
          </a:bodyPr>
          <a:lstStyle/>
          <a:p>
            <a:pPr algn="ctr">
              <a:spcBef>
                <a:spcPct val="50000"/>
              </a:spcBef>
            </a:pPr>
            <a:r>
              <a:rPr lang="en-GB" b="1"/>
              <a:t>Competitor Orientation</a:t>
            </a:r>
            <a:endParaRPr lang="en-US" b="1"/>
          </a:p>
        </p:txBody>
      </p:sp>
      <p:sp>
        <p:nvSpPr>
          <p:cNvPr id="11277" name="Text Box 13"/>
          <p:cNvSpPr txBox="1">
            <a:spLocks noChangeArrowheads="1"/>
          </p:cNvSpPr>
          <p:nvPr/>
        </p:nvSpPr>
        <p:spPr bwMode="auto">
          <a:xfrm>
            <a:off x="6010275" y="3363913"/>
            <a:ext cx="2017713" cy="641350"/>
          </a:xfrm>
          <a:prstGeom prst="rect">
            <a:avLst/>
          </a:prstGeom>
          <a:noFill/>
          <a:ln w="9525">
            <a:noFill/>
            <a:miter lim="800000"/>
            <a:headEnd/>
            <a:tailEnd/>
          </a:ln>
        </p:spPr>
        <p:txBody>
          <a:bodyPr>
            <a:spAutoFit/>
          </a:bodyPr>
          <a:lstStyle/>
          <a:p>
            <a:pPr algn="ctr">
              <a:spcBef>
                <a:spcPct val="50000"/>
              </a:spcBef>
            </a:pPr>
            <a:r>
              <a:rPr lang="en-GB" b="1"/>
              <a:t>Inter-functional Co-ordination</a:t>
            </a:r>
            <a:endParaRPr lang="en-US" b="1"/>
          </a:p>
        </p:txBody>
      </p:sp>
      <p:sp>
        <p:nvSpPr>
          <p:cNvPr id="11278" name="Text Box 14"/>
          <p:cNvSpPr txBox="1">
            <a:spLocks noChangeArrowheads="1"/>
          </p:cNvSpPr>
          <p:nvPr/>
        </p:nvSpPr>
        <p:spPr bwMode="auto">
          <a:xfrm>
            <a:off x="3490913" y="4437063"/>
            <a:ext cx="1873250" cy="641350"/>
          </a:xfrm>
          <a:prstGeom prst="rect">
            <a:avLst/>
          </a:prstGeom>
          <a:noFill/>
          <a:ln w="9525">
            <a:noFill/>
            <a:miter lim="800000"/>
            <a:headEnd/>
            <a:tailEnd/>
          </a:ln>
        </p:spPr>
        <p:txBody>
          <a:bodyPr>
            <a:spAutoFit/>
          </a:bodyPr>
          <a:lstStyle/>
          <a:p>
            <a:pPr algn="ctr">
              <a:spcBef>
                <a:spcPct val="50000"/>
              </a:spcBef>
            </a:pPr>
            <a:r>
              <a:rPr lang="en-GB" b="1"/>
              <a:t>Focus on the Long Term</a:t>
            </a:r>
            <a:endParaRPr lang="en-US" b="1"/>
          </a:p>
        </p:txBody>
      </p:sp>
      <p:cxnSp>
        <p:nvCxnSpPr>
          <p:cNvPr id="11279" name="AutoShape 15"/>
          <p:cNvCxnSpPr>
            <a:cxnSpLocks noChangeShapeType="1"/>
            <a:stCxn id="11273" idx="2"/>
            <a:endCxn id="11271" idx="1"/>
          </p:cNvCxnSpPr>
          <p:nvPr/>
        </p:nvCxnSpPr>
        <p:spPr bwMode="auto">
          <a:xfrm rot="16200000" flipH="1">
            <a:off x="2338387" y="3800476"/>
            <a:ext cx="568325" cy="1428750"/>
          </a:xfrm>
          <a:prstGeom prst="curvedConnector2">
            <a:avLst/>
          </a:prstGeom>
          <a:noFill/>
          <a:ln w="28575">
            <a:solidFill>
              <a:schemeClr val="tx1"/>
            </a:solidFill>
            <a:round/>
            <a:headEnd type="triangle" w="med" len="med"/>
            <a:tailEnd type="triangle" w="med" len="med"/>
          </a:ln>
        </p:spPr>
      </p:cxnSp>
      <p:cxnSp>
        <p:nvCxnSpPr>
          <p:cNvPr id="11280" name="AutoShape 16"/>
          <p:cNvCxnSpPr>
            <a:cxnSpLocks noChangeShapeType="1"/>
            <a:stCxn id="11271" idx="3"/>
            <a:endCxn id="11272" idx="2"/>
          </p:cNvCxnSpPr>
          <p:nvPr/>
        </p:nvCxnSpPr>
        <p:spPr bwMode="auto">
          <a:xfrm flipV="1">
            <a:off x="5516563" y="4232275"/>
            <a:ext cx="1492250" cy="566738"/>
          </a:xfrm>
          <a:prstGeom prst="curvedConnector2">
            <a:avLst/>
          </a:prstGeom>
          <a:noFill/>
          <a:ln w="28575">
            <a:solidFill>
              <a:schemeClr val="tx1"/>
            </a:solidFill>
            <a:round/>
            <a:headEnd type="triangle" w="med" len="med"/>
            <a:tailEnd type="triangle" w="med" len="med"/>
          </a:ln>
        </p:spPr>
      </p:cxnSp>
      <p:cxnSp>
        <p:nvCxnSpPr>
          <p:cNvPr id="11281" name="AutoShape 17"/>
          <p:cNvCxnSpPr>
            <a:cxnSpLocks noChangeShapeType="1"/>
            <a:stCxn id="11270" idx="1"/>
            <a:endCxn id="11273" idx="0"/>
          </p:cNvCxnSpPr>
          <p:nvPr/>
        </p:nvCxnSpPr>
        <p:spPr bwMode="auto">
          <a:xfrm rot="10800000" flipV="1">
            <a:off x="1908175" y="2636838"/>
            <a:ext cx="1428750" cy="565150"/>
          </a:xfrm>
          <a:prstGeom prst="curvedConnector2">
            <a:avLst/>
          </a:prstGeom>
          <a:noFill/>
          <a:ln w="28575">
            <a:solidFill>
              <a:schemeClr val="tx1"/>
            </a:solidFill>
            <a:round/>
            <a:headEnd type="triangle" w="med" len="med"/>
            <a:tailEnd type="triangle" w="med" len="med"/>
          </a:ln>
        </p:spPr>
      </p:cxnSp>
      <p:cxnSp>
        <p:nvCxnSpPr>
          <p:cNvPr id="11282" name="AutoShape 18"/>
          <p:cNvCxnSpPr>
            <a:cxnSpLocks noChangeShapeType="1"/>
            <a:stCxn id="11270" idx="3"/>
            <a:endCxn id="11272" idx="0"/>
          </p:cNvCxnSpPr>
          <p:nvPr/>
        </p:nvCxnSpPr>
        <p:spPr bwMode="auto">
          <a:xfrm>
            <a:off x="5516563" y="2636838"/>
            <a:ext cx="1492250" cy="566737"/>
          </a:xfrm>
          <a:prstGeom prst="curvedConnector2">
            <a:avLst/>
          </a:prstGeom>
          <a:noFill/>
          <a:ln w="28575">
            <a:solidFill>
              <a:schemeClr val="tx1"/>
            </a:solidFill>
            <a:round/>
            <a:headEnd type="triangle" w="med" len="med"/>
            <a:tailEnd type="triangle" w="med" len="med"/>
          </a:ln>
        </p:spPr>
      </p:cxn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792162"/>
          </a:xfrm>
        </p:spPr>
        <p:txBody>
          <a:bodyPr/>
          <a:lstStyle/>
          <a:p>
            <a:pPr algn="ctr" eaLnBrk="1" hangingPunct="1"/>
            <a:r>
              <a:rPr lang="en-US" smtClean="0"/>
              <a:t>Fabric of the New Marketing Concept</a:t>
            </a:r>
          </a:p>
        </p:txBody>
      </p:sp>
      <p:sp>
        <p:nvSpPr>
          <p:cNvPr id="12291" name="Rectangle 3"/>
          <p:cNvSpPr>
            <a:spLocks noGrp="1" noChangeArrowheads="1"/>
          </p:cNvSpPr>
          <p:nvPr>
            <p:ph sz="quarter" idx="1"/>
          </p:nvPr>
        </p:nvSpPr>
        <p:spPr>
          <a:xfrm>
            <a:off x="457200" y="1371600"/>
            <a:ext cx="8229600" cy="5105400"/>
          </a:xfrm>
        </p:spPr>
        <p:txBody>
          <a:bodyPr/>
          <a:lstStyle/>
          <a:p>
            <a:pPr eaLnBrk="1" hangingPunct="1"/>
            <a:r>
              <a:rPr lang="en-US" smtClean="0">
                <a:latin typeface="Arial" charset="0"/>
                <a:cs typeface="Arial" charset="0"/>
              </a:rPr>
              <a:t>Create customer focus throughout the business.</a:t>
            </a:r>
          </a:p>
          <a:p>
            <a:pPr eaLnBrk="1" hangingPunct="1"/>
            <a:r>
              <a:rPr lang="en-US" smtClean="0">
                <a:latin typeface="Arial" charset="0"/>
                <a:cs typeface="Arial" charset="0"/>
              </a:rPr>
              <a:t>Listen to the customer.</a:t>
            </a:r>
          </a:p>
          <a:p>
            <a:pPr eaLnBrk="1" hangingPunct="1"/>
            <a:r>
              <a:rPr lang="en-US" smtClean="0">
                <a:latin typeface="Arial" charset="0"/>
                <a:cs typeface="Arial" charset="0"/>
              </a:rPr>
              <a:t>Define and nurture the organization’s distinct competencies.</a:t>
            </a:r>
          </a:p>
          <a:p>
            <a:pPr eaLnBrk="1" hangingPunct="1"/>
            <a:r>
              <a:rPr lang="en-US" smtClean="0">
                <a:latin typeface="Arial" charset="0"/>
                <a:cs typeface="Arial" charset="0"/>
              </a:rPr>
              <a:t>Target customers precisely.</a:t>
            </a:r>
          </a:p>
          <a:p>
            <a:pPr eaLnBrk="1" hangingPunct="1"/>
            <a:r>
              <a:rPr lang="en-US" smtClean="0">
                <a:latin typeface="Arial" charset="0"/>
                <a:cs typeface="Arial" charset="0"/>
              </a:rPr>
              <a:t>Manage for profitability, not sales volume.</a:t>
            </a:r>
          </a:p>
          <a:p>
            <a:pPr eaLnBrk="1" hangingPunct="1"/>
            <a:r>
              <a:rPr lang="en-US" smtClean="0">
                <a:latin typeface="Arial" charset="0"/>
                <a:cs typeface="Arial" charset="0"/>
              </a:rPr>
              <a:t>Make customer value guiding star.</a:t>
            </a:r>
          </a:p>
          <a:p>
            <a:pPr eaLnBrk="1" hangingPunct="1"/>
            <a:r>
              <a:rPr lang="en-US" smtClean="0">
                <a:latin typeface="Arial" charset="0"/>
                <a:cs typeface="Arial" charset="0"/>
              </a:rPr>
              <a:t>Let the customer define loyalty.</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792162"/>
          </a:xfrm>
        </p:spPr>
        <p:txBody>
          <a:bodyPr/>
          <a:lstStyle/>
          <a:p>
            <a:pPr algn="ctr" eaLnBrk="1" hangingPunct="1"/>
            <a:r>
              <a:rPr lang="en-US" smtClean="0"/>
              <a:t>Fabric of the New Marketing Concept</a:t>
            </a:r>
          </a:p>
        </p:txBody>
      </p:sp>
      <p:sp>
        <p:nvSpPr>
          <p:cNvPr id="13315" name="Rectangle 3"/>
          <p:cNvSpPr>
            <a:spLocks noGrp="1" noChangeArrowheads="1"/>
          </p:cNvSpPr>
          <p:nvPr>
            <p:ph sz="quarter" idx="1"/>
          </p:nvPr>
        </p:nvSpPr>
        <p:spPr>
          <a:xfrm>
            <a:off x="457200" y="1371600"/>
            <a:ext cx="8229600" cy="5105400"/>
          </a:xfrm>
        </p:spPr>
        <p:txBody>
          <a:bodyPr/>
          <a:lstStyle/>
          <a:p>
            <a:pPr eaLnBrk="1" hangingPunct="1">
              <a:lnSpc>
                <a:spcPct val="90000"/>
              </a:lnSpc>
            </a:pPr>
            <a:r>
              <a:rPr lang="en-US" smtClean="0">
                <a:latin typeface="Arial" charset="0"/>
                <a:cs typeface="Arial" charset="0"/>
              </a:rPr>
              <a:t>Measure and manage customer expectations.</a:t>
            </a:r>
          </a:p>
          <a:p>
            <a:pPr eaLnBrk="1" hangingPunct="1">
              <a:lnSpc>
                <a:spcPct val="90000"/>
              </a:lnSpc>
            </a:pPr>
            <a:r>
              <a:rPr lang="en-US" smtClean="0">
                <a:latin typeface="Arial" charset="0"/>
                <a:cs typeface="Arial" charset="0"/>
              </a:rPr>
              <a:t>Build customer relationships and loyalty.</a:t>
            </a:r>
          </a:p>
          <a:p>
            <a:pPr eaLnBrk="1" hangingPunct="1">
              <a:lnSpc>
                <a:spcPct val="90000"/>
              </a:lnSpc>
            </a:pPr>
            <a:r>
              <a:rPr lang="en-US" smtClean="0">
                <a:latin typeface="Arial" charset="0"/>
                <a:cs typeface="Arial" charset="0"/>
              </a:rPr>
              <a:t>Define the business as a service business.</a:t>
            </a:r>
          </a:p>
          <a:p>
            <a:pPr eaLnBrk="1" hangingPunct="1">
              <a:lnSpc>
                <a:spcPct val="90000"/>
              </a:lnSpc>
            </a:pPr>
            <a:r>
              <a:rPr lang="en-US" smtClean="0">
                <a:latin typeface="Arial" charset="0"/>
                <a:cs typeface="Arial" charset="0"/>
              </a:rPr>
              <a:t>Commit to continuous improvement and innovation.</a:t>
            </a:r>
          </a:p>
          <a:p>
            <a:pPr eaLnBrk="1" hangingPunct="1">
              <a:lnSpc>
                <a:spcPct val="90000"/>
              </a:lnSpc>
            </a:pPr>
            <a:r>
              <a:rPr lang="en-US" smtClean="0">
                <a:latin typeface="Arial" charset="0"/>
                <a:cs typeface="Arial" charset="0"/>
              </a:rPr>
              <a:t>Manage culture along with strategy and structure.</a:t>
            </a:r>
          </a:p>
          <a:p>
            <a:pPr eaLnBrk="1" hangingPunct="1">
              <a:lnSpc>
                <a:spcPct val="90000"/>
              </a:lnSpc>
            </a:pPr>
            <a:r>
              <a:rPr lang="en-US" smtClean="0">
                <a:latin typeface="Arial" charset="0"/>
                <a:cs typeface="Arial" charset="0"/>
              </a:rPr>
              <a:t>Grow with partners and alliances.</a:t>
            </a:r>
          </a:p>
          <a:p>
            <a:pPr eaLnBrk="1" hangingPunct="1">
              <a:lnSpc>
                <a:spcPct val="90000"/>
              </a:lnSpc>
            </a:pPr>
            <a:r>
              <a:rPr lang="en-US" smtClean="0">
                <a:latin typeface="Arial" charset="0"/>
                <a:cs typeface="Arial" charset="0"/>
              </a:rPr>
              <a:t>Destroy marketing bureaucracy.</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868362"/>
          </a:xfrm>
        </p:spPr>
        <p:txBody>
          <a:bodyPr>
            <a:normAutofit fontScale="90000"/>
          </a:bodyPr>
          <a:lstStyle/>
          <a:p>
            <a:pPr algn="ctr" eaLnBrk="1" fontAlgn="auto" hangingPunct="1">
              <a:spcAft>
                <a:spcPts val="0"/>
              </a:spcAft>
              <a:defRPr/>
            </a:pPr>
            <a:r>
              <a:rPr lang="en-US" dirty="0" smtClean="0">
                <a:latin typeface="Arial" pitchFamily="34" charset="0"/>
                <a:cs typeface="Arial" pitchFamily="34" charset="0"/>
              </a:rPr>
              <a:t>Resource-Based View of Marketing</a:t>
            </a:r>
            <a:endParaRPr lang="en-GB" dirty="0">
              <a:latin typeface="Arial" pitchFamily="34" charset="0"/>
              <a:cs typeface="Arial" pitchFamily="34" charset="0"/>
            </a:endParaRPr>
          </a:p>
        </p:txBody>
      </p:sp>
      <p:sp>
        <p:nvSpPr>
          <p:cNvPr id="14339" name="Content Placeholder 2"/>
          <p:cNvSpPr>
            <a:spLocks noGrp="1"/>
          </p:cNvSpPr>
          <p:nvPr>
            <p:ph sz="quarter" idx="1"/>
          </p:nvPr>
        </p:nvSpPr>
        <p:spPr/>
        <p:txBody>
          <a:bodyPr/>
          <a:lstStyle/>
          <a:p>
            <a:pPr eaLnBrk="1" hangingPunct="1"/>
            <a:r>
              <a:rPr lang="en-US" smtClean="0">
                <a:latin typeface="Arial" charset="0"/>
                <a:cs typeface="Arial" charset="0"/>
              </a:rPr>
              <a:t>Follows from work on the resource based view of the firm in strategic management:</a:t>
            </a:r>
          </a:p>
          <a:p>
            <a:pPr eaLnBrk="1" hangingPunct="1"/>
            <a:endParaRPr lang="en-US" sz="1200" smtClean="0">
              <a:latin typeface="Arial" charset="0"/>
              <a:cs typeface="Arial" charset="0"/>
            </a:endParaRPr>
          </a:p>
          <a:p>
            <a:pPr lvl="1" eaLnBrk="1" hangingPunct="1"/>
            <a:r>
              <a:rPr lang="en-GB" smtClean="0">
                <a:latin typeface="Arial" charset="0"/>
                <a:cs typeface="Arial" charset="0"/>
              </a:rPr>
              <a:t>The locus of interest concerns resources and capabilities possessed by the firm, which can be deployed by its strategy to achieve competitive advantage and superior performance.</a:t>
            </a:r>
            <a:endParaRPr lang="en-US" smtClean="0">
              <a:latin typeface="Arial" charset="0"/>
              <a:cs typeface="Arial" charset="0"/>
            </a:endParaRPr>
          </a:p>
          <a:p>
            <a:pPr lvl="1" eaLnBrk="1" hangingPunct="1"/>
            <a:endParaRPr lang="en-US" sz="1000" smtClean="0">
              <a:latin typeface="Arial" charset="0"/>
              <a:cs typeface="Arial" charset="0"/>
            </a:endParaRPr>
          </a:p>
          <a:p>
            <a:pPr lvl="1" eaLnBrk="1" hangingPunct="1"/>
            <a:r>
              <a:rPr lang="en-US" smtClean="0">
                <a:latin typeface="Arial" charset="0"/>
                <a:cs typeface="Arial" charset="0"/>
              </a:rPr>
              <a:t>The source of superior performance lies in the possession and deployment of distinctive, hard to imitate or protected resources.</a:t>
            </a:r>
          </a:p>
          <a:p>
            <a:pPr eaLnBrk="1" hangingPunct="1"/>
            <a:endParaRPr lang="en-US" smtClean="0"/>
          </a:p>
          <a:p>
            <a:pPr eaLnBrk="1" hangingPunct="1"/>
            <a:endParaRPr lang="en-US" smtClean="0"/>
          </a:p>
          <a:p>
            <a:pPr eaLnBrk="1" hangingPunct="1"/>
            <a:endParaRPr lang="en-GB"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974</TotalTime>
  <Words>934</Words>
  <Application>Microsoft Macintosh PowerPoint</Application>
  <PresentationFormat>On-screen Show (4:3)</PresentationFormat>
  <Paragraphs>211</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Equity</vt:lpstr>
      <vt:lpstr>Marketing Strategy MKT 460</vt:lpstr>
      <vt:lpstr>Learning Objectives</vt:lpstr>
      <vt:lpstr>Marketing Defined</vt:lpstr>
      <vt:lpstr> </vt:lpstr>
      <vt:lpstr>The Concept of Market Orientation</vt:lpstr>
      <vt:lpstr> </vt:lpstr>
      <vt:lpstr>Fabric of the New Marketing Concept</vt:lpstr>
      <vt:lpstr>Fabric of the New Marketing Concept</vt:lpstr>
      <vt:lpstr>Resource-Based View of Marketing</vt:lpstr>
      <vt:lpstr> </vt:lpstr>
      <vt:lpstr> </vt:lpstr>
      <vt:lpstr> </vt:lpstr>
      <vt:lpstr>Summary of Marketing Fundamentals</vt:lpstr>
      <vt:lpstr> </vt:lpstr>
      <vt:lpstr>Strategic Fit</vt:lpstr>
      <vt:lpstr>Marketing Planning</vt:lpstr>
      <vt:lpstr> </vt:lpstr>
      <vt:lpstr>The Marketing Strategy Process</vt:lpstr>
      <vt:lpstr>Establishing the Core Strategy</vt:lpstr>
      <vt:lpstr>SWOT Analysis</vt:lpstr>
      <vt:lpstr>SWOT Strategic Implications</vt:lpstr>
      <vt:lpstr>Core Strategy</vt:lpstr>
      <vt:lpstr>Creation of Competitive Positioning</vt:lpstr>
      <vt:lpstr>Reading</vt:lpstr>
    </vt:vector>
  </TitlesOfParts>
  <Company> florida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Strategy</dc:title>
  <dc:creator>kishore</dc:creator>
  <cp:lastModifiedBy>Taufique Hossain</cp:lastModifiedBy>
  <cp:revision>35</cp:revision>
  <dcterms:created xsi:type="dcterms:W3CDTF">2005-09-17T15:02:16Z</dcterms:created>
  <dcterms:modified xsi:type="dcterms:W3CDTF">2012-02-07T04:25:10Z</dcterms:modified>
</cp:coreProperties>
</file>